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358" r:id="rId3"/>
    <p:sldId id="359" r:id="rId4"/>
    <p:sldId id="360" r:id="rId5"/>
    <p:sldId id="361" r:id="rId6"/>
    <p:sldId id="362" r:id="rId7"/>
    <p:sldId id="363" r:id="rId8"/>
    <p:sldId id="364" r:id="rId9"/>
    <p:sldId id="365" r:id="rId10"/>
    <p:sldId id="366" r:id="rId11"/>
    <p:sldId id="489" r:id="rId12"/>
    <p:sldId id="367" r:id="rId13"/>
    <p:sldId id="368" r:id="rId14"/>
    <p:sldId id="369" r:id="rId15"/>
    <p:sldId id="371" r:id="rId16"/>
    <p:sldId id="372" r:id="rId17"/>
    <p:sldId id="373" r:id="rId18"/>
    <p:sldId id="374" r:id="rId19"/>
    <p:sldId id="375" r:id="rId20"/>
    <p:sldId id="376" r:id="rId21"/>
    <p:sldId id="377" r:id="rId22"/>
    <p:sldId id="378" r:id="rId23"/>
    <p:sldId id="379" r:id="rId24"/>
    <p:sldId id="380" r:id="rId25"/>
    <p:sldId id="381" r:id="rId26"/>
    <p:sldId id="382" r:id="rId27"/>
    <p:sldId id="383" r:id="rId28"/>
    <p:sldId id="384" r:id="rId29"/>
    <p:sldId id="385" r:id="rId30"/>
    <p:sldId id="386" r:id="rId31"/>
    <p:sldId id="387" r:id="rId32"/>
    <p:sldId id="388" r:id="rId33"/>
    <p:sldId id="389"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42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ounded Rectangle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fld id="{7C5CA5A2-6A81-4521-9204-64EB15DD6D87}" type="datetimeFigureOut">
              <a:rPr lang="en-US"/>
              <a:pPr>
                <a:defRPr/>
              </a:pPr>
              <a:t>3/19/2020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10"/>
          <p:cNvSpPr>
            <a:spLocks noGrp="1"/>
          </p:cNvSpPr>
          <p:nvPr>
            <p:ph type="sldNum" sz="quarter" idx="12"/>
          </p:nvPr>
        </p:nvSpPr>
        <p:spPr/>
        <p:txBody>
          <a:bodyPr/>
          <a:lstStyle>
            <a:lvl1pPr>
              <a:defRPr/>
            </a:lvl1pPr>
            <a:extLst/>
          </a:lstStyle>
          <a:p>
            <a:pPr>
              <a:defRPr/>
            </a:pPr>
            <a:fld id="{3A8854AB-80E7-4E89-8894-894C316D79A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529741B3-0A99-4854-9F23-65ACF494B1AB}" type="datetimeFigureOut">
              <a:rPr lang="en-US"/>
              <a:pPr>
                <a:defRPr/>
              </a:pPr>
              <a:t>3/19/2020</a:t>
            </a:fld>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ED60A0E5-3E48-4262-B13F-22F8E422CD1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42FA353E-CD25-4452-A513-2F41C881E4A4}" type="datetimeFigureOut">
              <a:rPr lang="en-US"/>
              <a:pPr>
                <a:defRPr/>
              </a:pPr>
              <a:t>3/19/2020</a:t>
            </a:fld>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009B0702-34FE-410F-92D3-18802F75253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91B45C64-9E67-42AC-9FBE-8CD5B38817F2}" type="datetimeFigureOut">
              <a:rPr lang="en-US"/>
              <a:pPr>
                <a:defRPr/>
              </a:pPr>
              <a:t>3/19/2020</a:t>
            </a:fld>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0040AFD6-2309-40BA-B10A-71C3FF9B6FF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ounded Rectangle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1CEF6272-2323-4436-B9FA-3632F8A27584}" type="datetimeFigureOut">
              <a:rPr lang="en-US"/>
              <a:pPr>
                <a:defRPr/>
              </a:pPr>
              <a:t>3/19/2020</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0A35ADDE-D27D-40CD-A8D8-3C85691F721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203F30FD-E51C-49F8-9226-33D3E00AE45E}" type="datetimeFigureOut">
              <a:rPr lang="en-US"/>
              <a:pPr>
                <a:defRPr/>
              </a:pPr>
              <a:t>3/19/2020</a:t>
            </a:fld>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C764970E-432E-49AE-893A-B497BA5FEF6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fld id="{892AE6FA-55B1-4EC1-8743-FCEC1434F3E5}" type="datetimeFigureOut">
              <a:rPr lang="en-US"/>
              <a:pPr>
                <a:defRPr/>
              </a:pPr>
              <a:t>3/19/2020</a:t>
            </a:fld>
            <a:endParaRPr lang="en-US"/>
          </a:p>
        </p:txBody>
      </p:sp>
      <p:sp>
        <p:nvSpPr>
          <p:cNvPr id="8" name="Footer Placeholder 17"/>
          <p:cNvSpPr>
            <a:spLocks noGrp="1"/>
          </p:cNvSpPr>
          <p:nvPr>
            <p:ph type="ftr" sz="quarter" idx="11"/>
          </p:nvPr>
        </p:nvSpPr>
        <p:spPr/>
        <p:txBody>
          <a:bodyPr/>
          <a:lstStyle>
            <a:lvl1pPr>
              <a:defRPr/>
            </a:lvl1pPr>
          </a:lstStyle>
          <a:p>
            <a:pPr>
              <a:defRPr/>
            </a:pPr>
            <a:endParaRPr lang="en-US"/>
          </a:p>
        </p:txBody>
      </p:sp>
      <p:sp>
        <p:nvSpPr>
          <p:cNvPr id="9" name="Slide Number Placeholder 4"/>
          <p:cNvSpPr>
            <a:spLocks noGrp="1"/>
          </p:cNvSpPr>
          <p:nvPr>
            <p:ph type="sldNum" sz="quarter" idx="12"/>
          </p:nvPr>
        </p:nvSpPr>
        <p:spPr/>
        <p:txBody>
          <a:bodyPr/>
          <a:lstStyle>
            <a:lvl1pPr>
              <a:defRPr/>
            </a:lvl1pPr>
          </a:lstStyle>
          <a:p>
            <a:pPr>
              <a:defRPr/>
            </a:pPr>
            <a:fld id="{EEB9C2DC-1FD1-4C63-B92D-78364F6CEF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fld id="{0D9C258F-DF0F-48CF-B4D5-04AB03465AAE}" type="datetimeFigureOut">
              <a:rPr lang="en-US"/>
              <a:pPr>
                <a:defRPr/>
              </a:pPr>
              <a:t>3/19/2020</a:t>
            </a:fld>
            <a:endParaRPr lang="en-US"/>
          </a:p>
        </p:txBody>
      </p:sp>
      <p:sp>
        <p:nvSpPr>
          <p:cNvPr id="4" name="Footer Placeholder 1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891B31C7-8A15-446A-A2BC-EF345D08849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Date Placeholder 1"/>
          <p:cNvSpPr>
            <a:spLocks noGrp="1"/>
          </p:cNvSpPr>
          <p:nvPr>
            <p:ph type="dt" sz="half" idx="10"/>
          </p:nvPr>
        </p:nvSpPr>
        <p:spPr/>
        <p:txBody>
          <a:bodyPr/>
          <a:lstStyle>
            <a:lvl1pPr>
              <a:defRPr/>
            </a:lvl1pPr>
            <a:extLst/>
          </a:lstStyle>
          <a:p>
            <a:pPr>
              <a:defRPr/>
            </a:pPr>
            <a:fld id="{A85F8C45-86F1-47B9-A983-2E4C94898E4C}" type="datetimeFigureOut">
              <a:rPr lang="en-US"/>
              <a:pPr>
                <a:defRPr/>
              </a:pPr>
              <a:t>3/19/2020</a:t>
            </a:fld>
            <a:endParaRPr lang="en-US"/>
          </a:p>
        </p:txBody>
      </p:sp>
      <p:sp>
        <p:nvSpPr>
          <p:cNvPr id="4" name="Footer Placeholder 2"/>
          <p:cNvSpPr>
            <a:spLocks noGrp="1"/>
          </p:cNvSpPr>
          <p:nvPr>
            <p:ph type="ftr" sz="quarter" idx="11"/>
          </p:nvPr>
        </p:nvSpPr>
        <p:spPr/>
        <p:txBody>
          <a:bodyPr/>
          <a:lstStyle>
            <a:lvl1pPr>
              <a:defRPr/>
            </a:lvl1pPr>
            <a:extLst/>
          </a:lstStyle>
          <a:p>
            <a:pPr>
              <a:defRPr/>
            </a:pPr>
            <a:endParaRPr lang="en-US"/>
          </a:p>
        </p:txBody>
      </p:sp>
      <p:sp>
        <p:nvSpPr>
          <p:cNvPr id="5" name="Slide Number Placeholder 3"/>
          <p:cNvSpPr>
            <a:spLocks noGrp="1"/>
          </p:cNvSpPr>
          <p:nvPr>
            <p:ph type="sldNum" sz="quarter" idx="12"/>
          </p:nvPr>
        </p:nvSpPr>
        <p:spPr/>
        <p:txBody>
          <a:bodyPr/>
          <a:lstStyle>
            <a:lvl1pPr>
              <a:defRPr/>
            </a:lvl1pPr>
            <a:extLst/>
          </a:lstStyle>
          <a:p>
            <a:pPr>
              <a:defRPr/>
            </a:pPr>
            <a:fld id="{2BACF4DC-FD33-42EC-B35D-487844E6CB8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8AE21ABC-F9CF-4470-8809-9E732F4DEC9B}" type="datetimeFigureOut">
              <a:rPr lang="en-US"/>
              <a:pPr>
                <a:defRPr/>
              </a:pPr>
              <a:t>3/19/2020</a:t>
            </a:fld>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55C3BF8A-4D47-4913-A8AF-2CD6494A423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ound Single Corner Rectangle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fld id="{81A1B14C-A585-446F-B904-9FDD5B094433}" type="datetimeFigureOut">
              <a:rPr lang="en-US"/>
              <a:pPr>
                <a:defRPr/>
              </a:pPr>
              <a:t>3/19/2020</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915F11FC-A57A-485A-9239-CDA6A083D17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extLst/>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a:solidFill>
                  <a:schemeClr val="bg2">
                    <a:shade val="50000"/>
                  </a:schemeClr>
                </a:solidFill>
                <a:latin typeface="+mn-lt"/>
                <a:cs typeface="+mn-cs"/>
              </a:defRPr>
            </a:lvl1pPr>
            <a:extLst/>
          </a:lstStyle>
          <a:p>
            <a:pPr>
              <a:defRPr/>
            </a:pPr>
            <a:fld id="{DC4BBDA4-7C48-4788-B790-1E075DCF74E9}" type="datetimeFigureOut">
              <a:rPr lang="en-US"/>
              <a:pPr>
                <a:defRPr/>
              </a:pPr>
              <a:t>3/19/2020</a:t>
            </a:fld>
            <a:endParaRPr 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chemeClr val="bg2">
                    <a:shade val="50000"/>
                  </a:schemeClr>
                </a:solidFill>
                <a:latin typeface="+mn-lt"/>
                <a:cs typeface="+mn-cs"/>
              </a:defRPr>
            </a:lvl1pPr>
            <a:extLst/>
          </a:lstStyle>
          <a:p>
            <a:pPr>
              <a:defRPr/>
            </a:pPr>
            <a:endParaRPr 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fontAlgn="auto" latinLnBrk="0" hangingPunct="1">
              <a:spcBef>
                <a:spcPts val="0"/>
              </a:spcBef>
              <a:spcAft>
                <a:spcPts val="0"/>
              </a:spcAft>
              <a:defRPr kumimoji="0" sz="1000">
                <a:solidFill>
                  <a:schemeClr val="bg2">
                    <a:shade val="50000"/>
                  </a:schemeClr>
                </a:solidFill>
                <a:latin typeface="+mn-lt"/>
                <a:cs typeface="+mn-cs"/>
              </a:defRPr>
            </a:lvl1pPr>
            <a:extLst/>
          </a:lstStyle>
          <a:p>
            <a:pPr>
              <a:defRPr/>
            </a:pPr>
            <a:fld id="{FEB400F6-4A7F-44C9-B035-82B721D84FF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3" r:id="rId1"/>
    <p:sldLayoutId id="2147483706" r:id="rId2"/>
    <p:sldLayoutId id="2147483714" r:id="rId3"/>
    <p:sldLayoutId id="2147483707" r:id="rId4"/>
    <p:sldLayoutId id="2147483708" r:id="rId5"/>
    <p:sldLayoutId id="2147483709" r:id="rId6"/>
    <p:sldLayoutId id="2147483715" r:id="rId7"/>
    <p:sldLayoutId id="2147483710" r:id="rId8"/>
    <p:sldLayoutId id="2147483716" r:id="rId9"/>
    <p:sldLayoutId id="2147483711" r:id="rId10"/>
    <p:sldLayoutId id="2147483712"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sz="20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67000"/>
            <a:ext cx="8229600" cy="990600"/>
          </a:xfrm>
          <a:prstGeom prst="rect">
            <a:avLst/>
          </a:prstGeom>
        </p:spPr>
        <p:txBody>
          <a:bodyPr anchor="b">
            <a:normAutofit/>
          </a:bodyPr>
          <a:lstStyle/>
          <a:p>
            <a:pPr algn="ctr" fontAlgn="auto">
              <a:lnSpc>
                <a:spcPct val="150000"/>
              </a:lnSpc>
              <a:spcAft>
                <a:spcPts val="0"/>
              </a:spcAft>
              <a:defRPr/>
            </a:pPr>
            <a:r>
              <a:rPr lang="ar-EG" sz="3600" b="1" dirty="0">
                <a:solidFill>
                  <a:schemeClr val="accent3">
                    <a:lumMod val="75000"/>
                  </a:schemeClr>
                </a:solidFill>
                <a:effectLst>
                  <a:outerShdw blurRad="53975" dist="22860" dir="5400000" algn="tl" rotWithShape="0">
                    <a:srgbClr val="000000">
                      <a:alpha val="55000"/>
                    </a:srgbClr>
                  </a:outerShdw>
                </a:effectLst>
                <a:latin typeface="+mj-lt"/>
                <a:ea typeface="+mj-ea"/>
                <a:cs typeface="+mj-cs"/>
              </a:rPr>
              <a:t>رعاية </a:t>
            </a:r>
            <a:r>
              <a:rPr lang="ar-EG" sz="3600" b="1" dirty="0" smtClean="0">
                <a:solidFill>
                  <a:schemeClr val="accent3">
                    <a:lumMod val="75000"/>
                  </a:schemeClr>
                </a:solidFill>
                <a:effectLst>
                  <a:outerShdw blurRad="53975" dist="22860" dir="5400000" algn="tl" rotWithShape="0">
                    <a:srgbClr val="000000">
                      <a:alpha val="55000"/>
                    </a:srgbClr>
                  </a:outerShdw>
                </a:effectLst>
                <a:latin typeface="+mj-lt"/>
                <a:ea typeface="+mj-ea"/>
                <a:cs typeface="+mj-cs"/>
              </a:rPr>
              <a:t>الحيوانات المزرعية</a:t>
            </a:r>
            <a:endParaRPr lang="en-US" sz="3600" b="1" dirty="0">
              <a:solidFill>
                <a:schemeClr val="accent3">
                  <a:lumMod val="75000"/>
                </a:schemeClr>
              </a:solidFill>
              <a:effectLst>
                <a:outerShdw blurRad="53975" dist="22860" dir="5400000" algn="tl" rotWithShape="0">
                  <a:srgbClr val="000000">
                    <a:alpha val="55000"/>
                  </a:srgbClr>
                </a:outerShdw>
              </a:effectLst>
              <a:latin typeface="+mj-lt"/>
              <a:ea typeface="+mj-ea"/>
              <a:cs typeface="+mj-cs"/>
            </a:endParaRPr>
          </a:p>
        </p:txBody>
      </p:sp>
      <p:sp>
        <p:nvSpPr>
          <p:cNvPr id="4" name="Subtitle 2"/>
          <p:cNvSpPr txBox="1">
            <a:spLocks/>
          </p:cNvSpPr>
          <p:nvPr/>
        </p:nvSpPr>
        <p:spPr>
          <a:xfrm>
            <a:off x="722313" y="4876800"/>
            <a:ext cx="7772400" cy="9144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2400" dirty="0">
                <a:latin typeface="+mn-lt"/>
                <a:cs typeface="+mn-cs"/>
              </a:rPr>
              <a:t>كلية الزراعة – جامعة سوهاج</a:t>
            </a:r>
          </a:p>
          <a:p>
            <a:pPr marL="265176" indent="-265176" algn="ctr" fontAlgn="auto">
              <a:spcBef>
                <a:spcPts val="250"/>
              </a:spcBef>
              <a:spcAft>
                <a:spcPts val="0"/>
              </a:spcAft>
              <a:buClr>
                <a:schemeClr val="accent1"/>
              </a:buClr>
              <a:buSzPct val="80000"/>
              <a:defRPr/>
            </a:pPr>
            <a:r>
              <a:rPr lang="ar-EG" sz="2400" dirty="0" smtClean="0">
                <a:latin typeface="+mn-lt"/>
                <a:cs typeface="+mn-cs"/>
              </a:rPr>
              <a:t>2019 - 2020</a:t>
            </a:r>
            <a:endParaRPr lang="en-US" sz="2400" dirty="0">
              <a:latin typeface="+mn-lt"/>
              <a:cs typeface="+mn-cs"/>
            </a:endParaRPr>
          </a:p>
        </p:txBody>
      </p:sp>
      <p:sp>
        <p:nvSpPr>
          <p:cNvPr id="6148" name="Subtitle 2"/>
          <p:cNvSpPr txBox="1">
            <a:spLocks/>
          </p:cNvSpPr>
          <p:nvPr/>
        </p:nvSpPr>
        <p:spPr bwMode="auto">
          <a:xfrm>
            <a:off x="685800" y="6096000"/>
            <a:ext cx="7772400" cy="457200"/>
          </a:xfrm>
          <a:prstGeom prst="rect">
            <a:avLst/>
          </a:prstGeom>
          <a:noFill/>
          <a:ln w="9525">
            <a:noFill/>
            <a:miter lim="800000"/>
            <a:headEnd/>
            <a:tailEnd/>
          </a:ln>
        </p:spPr>
        <p:txBody>
          <a:bodyPr/>
          <a:lstStyle/>
          <a:p>
            <a:pPr marL="265113" indent="-265113" algn="ctr">
              <a:spcBef>
                <a:spcPts val="250"/>
              </a:spcBef>
              <a:buClr>
                <a:schemeClr val="accent1"/>
              </a:buClr>
              <a:buSzPct val="80000"/>
            </a:pPr>
            <a:r>
              <a:rPr lang="ar-EG" sz="1200" b="1">
                <a:latin typeface="Verdana" pitchFamily="34" charset="0"/>
                <a:cs typeface="Tahoma" pitchFamily="34" charset="0"/>
              </a:rPr>
              <a:t>د. محمد يوسف العارف – مدرس رعاية الحيوان – كلية الزراعة – جامعة سوهاج</a:t>
            </a:r>
            <a:endParaRPr lang="en-US" sz="1200" b="1">
              <a:latin typeface="Verdana" pitchFamily="34" charset="0"/>
            </a:endParaRPr>
          </a:p>
        </p:txBody>
      </p:sp>
      <p:sp>
        <p:nvSpPr>
          <p:cNvPr id="6" name="Title 1"/>
          <p:cNvSpPr txBox="1">
            <a:spLocks/>
          </p:cNvSpPr>
          <p:nvPr/>
        </p:nvSpPr>
        <p:spPr>
          <a:xfrm>
            <a:off x="457200" y="3733800"/>
            <a:ext cx="8229600" cy="1143000"/>
          </a:xfrm>
          <a:prstGeom prst="rect">
            <a:avLst/>
          </a:prstGeom>
        </p:spPr>
        <p:txBody>
          <a:bodyPr anchor="b">
            <a:normAutofit fontScale="77500" lnSpcReduction="20000"/>
          </a:bodyPr>
          <a:lstStyle/>
          <a:p>
            <a:pPr algn="ctr" fontAlgn="auto">
              <a:lnSpc>
                <a:spcPct val="120000"/>
              </a:lnSpc>
              <a:spcAft>
                <a:spcPts val="0"/>
              </a:spcAft>
              <a:defRPr/>
            </a:pPr>
            <a:r>
              <a:rPr lang="ar-EG" sz="4600" b="1" dirty="0" smtClean="0">
                <a:solidFill>
                  <a:srgbClr val="FF0000"/>
                </a:solidFill>
                <a:effectLst>
                  <a:outerShdw blurRad="53975" dist="22860" dir="5400000" algn="tl" rotWithShape="0">
                    <a:srgbClr val="000000">
                      <a:alpha val="55000"/>
                    </a:srgbClr>
                  </a:outerShdw>
                </a:effectLst>
                <a:latin typeface="Times New Roman" pitchFamily="18" charset="0"/>
                <a:ea typeface="+mj-ea"/>
                <a:cs typeface="Times New Roman" pitchFamily="18" charset="0"/>
              </a:rPr>
              <a:t>د. محمـد يوسف العارف</a:t>
            </a:r>
          </a:p>
          <a:p>
            <a:pPr algn="ctr" fontAlgn="auto">
              <a:lnSpc>
                <a:spcPct val="120000"/>
              </a:lnSpc>
              <a:spcAft>
                <a:spcPts val="0"/>
              </a:spcAft>
              <a:defRPr/>
            </a:pPr>
            <a:r>
              <a:rPr lang="ar-EG" sz="3600" b="1" dirty="0" smtClean="0">
                <a:solidFill>
                  <a:srgbClr val="FF0000"/>
                </a:solidFill>
                <a:effectLst>
                  <a:outerShdw blurRad="53975" dist="22860" dir="5400000" algn="tl" rotWithShape="0">
                    <a:srgbClr val="000000">
                      <a:alpha val="55000"/>
                    </a:srgbClr>
                  </a:outerShdw>
                </a:effectLst>
                <a:latin typeface="Times New Roman" pitchFamily="18" charset="0"/>
                <a:ea typeface="+mj-ea"/>
                <a:cs typeface="Times New Roman" pitchFamily="18" charset="0"/>
              </a:rPr>
              <a:t>مدرس رعاية الحيوان</a:t>
            </a:r>
            <a:endParaRPr lang="en-US" sz="3600" b="1" dirty="0">
              <a:solidFill>
                <a:srgbClr val="FF0000"/>
              </a:solidFill>
              <a:effectLst>
                <a:outerShdw blurRad="53975" dist="22860" dir="5400000" algn="tl" rotWithShape="0">
                  <a:srgbClr val="000000">
                    <a:alpha val="55000"/>
                  </a:srgbClr>
                </a:outerShdw>
              </a:effectLst>
              <a:latin typeface="Times New Roman" pitchFamily="18" charset="0"/>
              <a:ea typeface="+mj-ea"/>
              <a:cs typeface="Times New Roman" pitchFamily="18" charset="0"/>
            </a:endParaRPr>
          </a:p>
        </p:txBody>
      </p:sp>
      <p:pic>
        <p:nvPicPr>
          <p:cNvPr id="7" name="Picture 3" descr="شعار الكلية"/>
          <p:cNvPicPr>
            <a:picLocks noChangeAspect="1" noChangeArrowheads="1"/>
          </p:cNvPicPr>
          <p:nvPr/>
        </p:nvPicPr>
        <p:blipFill>
          <a:blip r:embed="rId2" cstate="print"/>
          <a:srcRect/>
          <a:stretch>
            <a:fillRect/>
          </a:stretch>
        </p:blipFill>
        <p:spPr bwMode="auto">
          <a:xfrm>
            <a:off x="5518920" y="526143"/>
            <a:ext cx="3063244" cy="1788319"/>
          </a:xfrm>
          <a:prstGeom prst="ellipse">
            <a:avLst/>
          </a:prstGeom>
          <a:ln>
            <a:noFill/>
          </a:ln>
          <a:effectLst>
            <a:softEdge rad="112500"/>
          </a:effectLst>
        </p:spPr>
      </p:pic>
      <p:pic>
        <p:nvPicPr>
          <p:cNvPr id="8" name="Picture 2" descr="C:\Users\M Elaref\Desktop\قسم الإنتاج الحيوانى - سوهاج\شعار للقسم\شعار - نهائى.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9858" y="533400"/>
            <a:ext cx="2733442" cy="178831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914400"/>
            <a:ext cx="7772400" cy="48768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685800" y="990600"/>
            <a:ext cx="7620000" cy="4953000"/>
          </a:xfrm>
        </p:spPr>
        <p:txBody>
          <a:bodyPr>
            <a:noAutofit/>
          </a:bodyPr>
          <a:lstStyle/>
          <a:p>
            <a:pPr algn="just" rtl="1">
              <a:lnSpc>
                <a:spcPct val="150000"/>
              </a:lnSpc>
              <a:buFont typeface="Wingdings 2" pitchFamily="18" charset="2"/>
              <a:buNone/>
              <a:defRPr/>
            </a:pPr>
            <a:r>
              <a:rPr lang="ar-SA" sz="2200" b="1" dirty="0" smtClean="0">
                <a:latin typeface="Times New Roman" pitchFamily="18" charset="0"/>
                <a:cs typeface="Times New Roman" pitchFamily="18" charset="0"/>
              </a:rPr>
              <a:t>الإخصاب  </a:t>
            </a:r>
            <a:r>
              <a:rPr lang="en-US" sz="2200" b="1" dirty="0" smtClean="0">
                <a:latin typeface="Times New Roman" pitchFamily="18" charset="0"/>
                <a:cs typeface="Times New Roman" pitchFamily="18" charset="0"/>
              </a:rPr>
              <a:t>Fertilization </a:t>
            </a:r>
            <a:endParaRPr lang="ar-EG" sz="22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SA" sz="1600" b="1" dirty="0" smtClean="0">
                <a:latin typeface="Times New Roman" pitchFamily="18" charset="0"/>
                <a:cs typeface="Times New Roman" pitchFamily="18" charset="0"/>
              </a:rPr>
              <a:t>يحدث الإخصاب عادة خلال 4 – 6 ساعات بعد الإباضة أو حوالى 16 ساعة بعد </a:t>
            </a:r>
            <a:r>
              <a:rPr lang="ar-EG" sz="1600" b="1" dirty="0" smtClean="0">
                <a:latin typeface="Times New Roman" pitchFamily="18" charset="0"/>
                <a:cs typeface="Times New Roman" pitchFamily="18" charset="0"/>
              </a:rPr>
              <a:t>إنتهاء </a:t>
            </a:r>
            <a:r>
              <a:rPr lang="ar-SA" sz="1600" b="1" dirty="0" smtClean="0">
                <a:latin typeface="Times New Roman" pitchFamily="18" charset="0"/>
                <a:cs typeface="Times New Roman" pitchFamily="18" charset="0"/>
              </a:rPr>
              <a:t>الشبق ، هذه الحقائق تؤكد أهمية تزامن وضع النطاف مع الإباضة .</a:t>
            </a:r>
            <a:endParaRPr lang="ar-EG" sz="16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SA" sz="1600" b="1" dirty="0" smtClean="0">
                <a:latin typeface="Times New Roman" pitchFamily="18" charset="0"/>
                <a:cs typeface="Times New Roman" pitchFamily="18" charset="0"/>
              </a:rPr>
              <a:t>ومن ملايين النطاف التى توضع فى القناة التناسلية أقل من 1000 نطفة تصل أعلى قناة البيض . </a:t>
            </a:r>
            <a:r>
              <a:rPr lang="ar-EG" sz="1600" b="1" dirty="0" smtClean="0">
                <a:latin typeface="Times New Roman" pitchFamily="18" charset="0"/>
                <a:cs typeface="Times New Roman" pitchFamily="18" charset="0"/>
              </a:rPr>
              <a:t>كما أن النطاف </a:t>
            </a:r>
            <a:r>
              <a:rPr lang="ar-SA" sz="1600" b="1" dirty="0" smtClean="0">
                <a:latin typeface="Times New Roman" pitchFamily="18" charset="0"/>
                <a:cs typeface="Times New Roman" pitchFamily="18" charset="0"/>
              </a:rPr>
              <a:t>أصغر من خلية البويضة </a:t>
            </a:r>
            <a:r>
              <a:rPr lang="ar-EG" sz="1600" b="1" dirty="0" smtClean="0">
                <a:latin typeface="Times New Roman" pitchFamily="18" charset="0"/>
                <a:cs typeface="Times New Roman" pitchFamily="18" charset="0"/>
              </a:rPr>
              <a:t>والتى</a:t>
            </a:r>
            <a:r>
              <a:rPr lang="ar-SA" sz="1600" b="1" dirty="0" smtClean="0">
                <a:latin typeface="Times New Roman" pitchFamily="18" charset="0"/>
                <a:cs typeface="Times New Roman" pitchFamily="18" charset="0"/>
              </a:rPr>
              <a:t> تصطف عموديا على البويضة عند ملامستها لها وبطريقة معينة تخترق النطفة الغشاء الخارجى للبويضة . وعند هذه النقطة تستثنى جميع النطاف الأخرى من البويضة . وربما تساعد حركة النطفة فى عملية اختراقها للبويضة .</a:t>
            </a:r>
            <a:endParaRPr lang="ar-EG" sz="16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SA" sz="1600" b="1" dirty="0" smtClean="0">
                <a:latin typeface="Times New Roman" pitchFamily="18" charset="0"/>
                <a:cs typeface="Times New Roman" pitchFamily="18" charset="0"/>
              </a:rPr>
              <a:t>تفقد خلية النطفة التى تخترق البويضة ذيلها وتذوب الأغشية المحيطة برأس الحيوان المنوى ، وتدمج النويتان فى الخليتين الجنسيتين لتكونا الجنين وحيد الخلية أو الزيجوت </a:t>
            </a:r>
            <a:r>
              <a:rPr lang="ar-EG" sz="1600" b="1" dirty="0" smtClean="0">
                <a:latin typeface="Times New Roman" pitchFamily="18" charset="0"/>
                <a:cs typeface="Times New Roman" pitchFamily="18" charset="0"/>
              </a:rPr>
              <a:t>ذات العدد الزوجى للكروموسومات والتى يكون لها القدرة على الإنقسام والتضاعف </a:t>
            </a:r>
            <a:r>
              <a:rPr lang="ar-SA" sz="1600" b="1" dirty="0" smtClean="0">
                <a:latin typeface="Times New Roman" pitchFamily="18" charset="0"/>
                <a:cs typeface="Times New Roman" pitchFamily="18" charset="0"/>
              </a:rPr>
              <a:t>– هذه هى </a:t>
            </a:r>
            <a:r>
              <a:rPr lang="ar-SA" sz="1800" b="1" u="sng" dirty="0" smtClean="0">
                <a:latin typeface="Times New Roman" pitchFamily="18" charset="0"/>
                <a:cs typeface="Times New Roman" pitchFamily="18" charset="0"/>
              </a:rPr>
              <a:t>عملية الإخصاب</a:t>
            </a:r>
            <a:r>
              <a:rPr lang="ar-EG" sz="1800" b="1" u="sng" dirty="0" smtClean="0">
                <a:latin typeface="Times New Roman" pitchFamily="18" charset="0"/>
                <a:cs typeface="Times New Roman" pitchFamily="18" charset="0"/>
              </a:rPr>
              <a:t> </a:t>
            </a:r>
          </a:p>
        </p:txBody>
      </p:sp>
      <p:pic>
        <p:nvPicPr>
          <p:cNvPr id="111620" name="Picture 4" descr="https://s.yimg.com/vw/api/res/1.2/CenS1E6gUAf838.WV.ah_A--/YXBwaWQ9eWlzcmNoZHNrO2ZpPWZpdDtnZT0wMDY2MDA7Z3M9MDBBMzAwO2g9NDk3O3c9ODAw/http:/humanphysiology2011.wikispaces.com/file/view/Fertilization,_cleavage,_and_the_formation_of_a_blastocyst.jpg/222369386/800x497/Fertilization,_cleavage,_and_the_formation_of_a_blastocyst.jpg.cf.jpg"/>
          <p:cNvPicPr>
            <a:picLocks noChangeAspect="1" noChangeArrowheads="1"/>
          </p:cNvPicPr>
          <p:nvPr/>
        </p:nvPicPr>
        <p:blipFill>
          <a:blip r:embed="rId2"/>
          <a:srcRect l="-1303"/>
          <a:stretch>
            <a:fillRect/>
          </a:stretch>
        </p:blipFill>
        <p:spPr bwMode="auto">
          <a:xfrm>
            <a:off x="1524000" y="1752600"/>
            <a:ext cx="5923438" cy="3632597"/>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11620"/>
                                        </p:tgtEl>
                                        <p:attrNameLst>
                                          <p:attrName>style.visibility</p:attrName>
                                        </p:attrNameLst>
                                      </p:cBhvr>
                                      <p:to>
                                        <p:strVal val="visible"/>
                                      </p:to>
                                    </p:set>
                                    <p:anim calcmode="lin" valueType="num">
                                      <p:cBhvr>
                                        <p:cTn id="7" dur="1000" fill="hold"/>
                                        <p:tgtEl>
                                          <p:spTgt spid="111620"/>
                                        </p:tgtEl>
                                        <p:attrNameLst>
                                          <p:attrName>ppt_w</p:attrName>
                                        </p:attrNameLst>
                                      </p:cBhvr>
                                      <p:tavLst>
                                        <p:tav tm="0">
                                          <p:val>
                                            <p:fltVal val="0"/>
                                          </p:val>
                                        </p:tav>
                                        <p:tav tm="100000">
                                          <p:val>
                                            <p:strVal val="#ppt_w"/>
                                          </p:val>
                                        </p:tav>
                                      </p:tavLst>
                                    </p:anim>
                                    <p:anim calcmode="lin" valueType="num">
                                      <p:cBhvr>
                                        <p:cTn id="8" dur="1000" fill="hold"/>
                                        <p:tgtEl>
                                          <p:spTgt spid="111620"/>
                                        </p:tgtEl>
                                        <p:attrNameLst>
                                          <p:attrName>ppt_h</p:attrName>
                                        </p:attrNameLst>
                                      </p:cBhvr>
                                      <p:tavLst>
                                        <p:tav tm="0">
                                          <p:val>
                                            <p:fltVal val="0"/>
                                          </p:val>
                                        </p:tav>
                                        <p:tav tm="100000">
                                          <p:val>
                                            <p:strVal val="#ppt_h"/>
                                          </p:val>
                                        </p:tav>
                                      </p:tavLst>
                                    </p:anim>
                                    <p:animEffect transition="in" filter="fade">
                                      <p:cBhvr>
                                        <p:cTn id="9" dur="1000"/>
                                        <p:tgtEl>
                                          <p:spTgt spid="1116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914400"/>
            <a:ext cx="7772400" cy="48768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914400" y="1219200"/>
            <a:ext cx="7315200" cy="4343400"/>
          </a:xfrm>
        </p:spPr>
        <p:txBody>
          <a:bodyPr>
            <a:noAutofit/>
          </a:bodyPr>
          <a:lstStyle/>
          <a:p>
            <a:pPr algn="just" rtl="1">
              <a:lnSpc>
                <a:spcPct val="150000"/>
              </a:lnSpc>
              <a:buNone/>
              <a:defRPr/>
            </a:pPr>
            <a:r>
              <a:rPr lang="ar-SA" sz="3200" b="1" dirty="0" smtClean="0">
                <a:latin typeface="Times New Roman" pitchFamily="18" charset="0"/>
                <a:cs typeface="Times New Roman" pitchFamily="18" charset="0"/>
              </a:rPr>
              <a:t>العقم</a:t>
            </a:r>
            <a:r>
              <a:rPr lang="ar-EG"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 </a:t>
            </a:r>
            <a:r>
              <a:rPr lang="en-US" sz="3200" b="1" dirty="0" smtClean="0">
                <a:latin typeface="Times New Roman" pitchFamily="18" charset="0"/>
                <a:cs typeface="Times New Roman" pitchFamily="18" charset="0"/>
              </a:rPr>
              <a:t>Sterility</a:t>
            </a:r>
            <a:r>
              <a:rPr lang="ar-EG" sz="3200" b="1" dirty="0" smtClean="0">
                <a:latin typeface="Times New Roman" pitchFamily="18" charset="0"/>
                <a:cs typeface="Times New Roman" pitchFamily="18" charset="0"/>
              </a:rPr>
              <a:t> </a:t>
            </a:r>
            <a:endParaRPr lang="en-GB" sz="3200" b="1" dirty="0" smtClean="0">
              <a:latin typeface="Times New Roman" pitchFamily="18" charset="0"/>
              <a:cs typeface="Times New Roman" pitchFamily="18" charset="0"/>
            </a:endParaRPr>
          </a:p>
          <a:p>
            <a:pPr marL="266700" indent="177800" algn="just" rtl="1">
              <a:lnSpc>
                <a:spcPct val="125000"/>
              </a:lnSpc>
              <a:buNone/>
              <a:defRPr/>
            </a:pPr>
            <a:r>
              <a:rPr lang="ar-SA" sz="2400" b="1" dirty="0" smtClean="0">
                <a:latin typeface="Times New Roman" pitchFamily="18" charset="0"/>
                <a:cs typeface="Times New Roman" pitchFamily="18" charset="0"/>
              </a:rPr>
              <a:t>وهو عدم قدرة الحيوان على التناسل </a:t>
            </a:r>
            <a:r>
              <a:rPr lang="ar-EG" sz="2400" b="1" dirty="0" smtClean="0">
                <a:latin typeface="Times New Roman" pitchFamily="18" charset="0"/>
                <a:cs typeface="Times New Roman" pitchFamily="18" charset="0"/>
              </a:rPr>
              <a:t>وهى </a:t>
            </a:r>
            <a:r>
              <a:rPr lang="ar-SA" sz="2400" b="1" dirty="0" smtClean="0">
                <a:latin typeface="Times New Roman" pitchFamily="18" charset="0"/>
                <a:cs typeface="Times New Roman" pitchFamily="18" charset="0"/>
              </a:rPr>
              <a:t>ظاهرة يمكن ملاحظتها بسهولة</a:t>
            </a:r>
            <a:r>
              <a:rPr lang="ar-EG" sz="2400" b="1" dirty="0" smtClean="0">
                <a:latin typeface="Times New Roman" pitchFamily="18" charset="0"/>
                <a:cs typeface="Times New Roman" pitchFamily="18" charset="0"/>
              </a:rPr>
              <a:t>، </a:t>
            </a:r>
            <a:r>
              <a:rPr lang="ar-SA" sz="2400" b="1" dirty="0" smtClean="0">
                <a:latin typeface="Times New Roman" pitchFamily="18" charset="0"/>
                <a:cs typeface="Times New Roman" pitchFamily="18" charset="0"/>
              </a:rPr>
              <a:t>ولكن ظاهرة انخفاض خصوبة الحيوان </a:t>
            </a:r>
            <a:r>
              <a:rPr lang="ar-EG" sz="2400" b="1" dirty="0" smtClean="0">
                <a:latin typeface="Times New Roman" pitchFamily="18" charset="0"/>
                <a:cs typeface="Times New Roman" pitchFamily="18" charset="0"/>
              </a:rPr>
              <a:t>(ضعف الكفاءة التناسلية) </a:t>
            </a:r>
            <a:r>
              <a:rPr lang="ar-SA" sz="2400" b="1" dirty="0" smtClean="0">
                <a:latin typeface="Times New Roman" pitchFamily="18" charset="0"/>
                <a:cs typeface="Times New Roman" pitchFamily="18" charset="0"/>
              </a:rPr>
              <a:t>فمن الصعب ملاحظتها ومثل هذه الحيوانات تكلف المربى أكثر مما يكلفه حيوان عقيم إذ انه فى الحالة الأخيرة لا يحتفظ المربى بالحيوانات العقيمة فى قطيعة ويعمل دائما وفى أقرب فرصة على التخلص منه</a:t>
            </a:r>
            <a:endParaRPr lang="ar-EG" sz="2400" b="1" dirty="0" smtClean="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35841" name="Picture 1" descr="http://informedfarmers.com/wp-content/uploads/2011/04/Heat-41.jpg"/>
          <p:cNvPicPr>
            <a:picLocks noChangeAspect="1" noChangeArrowheads="1"/>
          </p:cNvPicPr>
          <p:nvPr/>
        </p:nvPicPr>
        <p:blipFill>
          <a:blip r:embed="rId2"/>
          <a:srcRect/>
          <a:stretch>
            <a:fillRect/>
          </a:stretch>
        </p:blipFill>
        <p:spPr bwMode="auto">
          <a:xfrm>
            <a:off x="1172802" y="1676400"/>
            <a:ext cx="6904398" cy="4191000"/>
          </a:xfrm>
          <a:prstGeom prst="rect">
            <a:avLst/>
          </a:prstGeom>
          <a:ln>
            <a:noFill/>
          </a:ln>
          <a:effectLst>
            <a:softEdge rad="112500"/>
          </a:effectLst>
        </p:spPr>
      </p:pic>
      <p:sp>
        <p:nvSpPr>
          <p:cNvPr id="71686" name="Rectangle 5"/>
          <p:cNvSpPr>
            <a:spLocks noChangeArrowheads="1"/>
          </p:cNvSpPr>
          <p:nvPr/>
        </p:nvSpPr>
        <p:spPr bwMode="auto">
          <a:xfrm>
            <a:off x="2133600" y="1295400"/>
            <a:ext cx="4800600" cy="369888"/>
          </a:xfrm>
          <a:prstGeom prst="rect">
            <a:avLst/>
          </a:prstGeom>
          <a:noFill/>
          <a:ln w="9525">
            <a:noFill/>
            <a:miter lim="800000"/>
            <a:headEnd/>
            <a:tailEnd/>
          </a:ln>
        </p:spPr>
        <p:txBody>
          <a:bodyPr>
            <a:spAutoFit/>
          </a:bodyPr>
          <a:lstStyle/>
          <a:p>
            <a:pPr algn="ctr"/>
            <a:r>
              <a:rPr lang="ar-SA" b="1" dirty="0"/>
              <a:t>ميعاد التلقيح المناسب فى الناحية العملية </a:t>
            </a:r>
            <a:endParaRPr lang="en-GB" dirty="0"/>
          </a:p>
        </p:txBody>
      </p:sp>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Rounded Rectangle 8"/>
          <p:cNvSpPr/>
          <p:nvPr/>
        </p:nvSpPr>
        <p:spPr>
          <a:xfrm>
            <a:off x="2819400" y="1371600"/>
            <a:ext cx="3429000" cy="6858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ar-SA" sz="2400" b="1" dirty="0">
                <a:latin typeface="Times New Roman" pitchFamily="18" charset="0"/>
                <a:cs typeface="Times New Roman" pitchFamily="18" charset="0"/>
              </a:rPr>
              <a:t>طرق تشخيص الحمل فى الأبقار</a:t>
            </a:r>
            <a:endParaRPr lang="en-GB" sz="2400" dirty="0">
              <a:latin typeface="Times New Roman" pitchFamily="18" charset="0"/>
              <a:cs typeface="Times New Roman" pitchFamily="18" charset="0"/>
            </a:endParaRPr>
          </a:p>
        </p:txBody>
      </p:sp>
      <p:sp>
        <p:nvSpPr>
          <p:cNvPr id="10" name="Right Brace 9"/>
          <p:cNvSpPr/>
          <p:nvPr/>
        </p:nvSpPr>
        <p:spPr>
          <a:xfrm rot="16200000">
            <a:off x="4229100" y="800100"/>
            <a:ext cx="685800" cy="3200400"/>
          </a:xfrm>
          <a:prstGeom prst="rightBrace">
            <a:avLst/>
          </a:prstGeom>
        </p:spPr>
        <p:style>
          <a:lnRef idx="2">
            <a:schemeClr val="accent6"/>
          </a:lnRef>
          <a:fillRef idx="0">
            <a:schemeClr val="accent6"/>
          </a:fillRef>
          <a:effectRef idx="1">
            <a:schemeClr val="accent6"/>
          </a:effectRef>
          <a:fontRef idx="minor">
            <a:schemeClr val="tx1"/>
          </a:fontRef>
        </p:style>
        <p:txBody>
          <a:bodyPr anchor="ctr"/>
          <a:lstStyle/>
          <a:p>
            <a:pPr algn="ctr">
              <a:defRPr/>
            </a:pPr>
            <a:endParaRPr lang="en-GB"/>
          </a:p>
        </p:txBody>
      </p:sp>
      <p:sp>
        <p:nvSpPr>
          <p:cNvPr id="11" name="Rounded Rectangle 10"/>
          <p:cNvSpPr/>
          <p:nvPr/>
        </p:nvSpPr>
        <p:spPr>
          <a:xfrm>
            <a:off x="5029200" y="2743200"/>
            <a:ext cx="2362200" cy="6858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ar-SA" sz="2000" b="1" dirty="0">
                <a:latin typeface="Times New Roman" pitchFamily="18" charset="0"/>
                <a:cs typeface="Times New Roman" pitchFamily="18" charset="0"/>
              </a:rPr>
              <a:t>الطرق السريرية </a:t>
            </a:r>
            <a:endParaRPr lang="ar-EG" sz="2000" b="1" dirty="0">
              <a:latin typeface="Times New Roman" pitchFamily="18" charset="0"/>
              <a:cs typeface="Times New Roman" pitchFamily="18" charset="0"/>
            </a:endParaRPr>
          </a:p>
          <a:p>
            <a:pPr algn="ctr">
              <a:defRPr/>
            </a:pPr>
            <a:r>
              <a:rPr lang="en-US" sz="2000" b="1" dirty="0">
                <a:latin typeface="Times New Roman" pitchFamily="18" charset="0"/>
                <a:cs typeface="Times New Roman" pitchFamily="18" charset="0"/>
              </a:rPr>
              <a:t>Clinical Methods</a:t>
            </a:r>
            <a:endParaRPr lang="en-GB" sz="2000" dirty="0">
              <a:latin typeface="Times New Roman" pitchFamily="18" charset="0"/>
              <a:cs typeface="Times New Roman" pitchFamily="18" charset="0"/>
            </a:endParaRPr>
          </a:p>
        </p:txBody>
      </p:sp>
      <p:sp>
        <p:nvSpPr>
          <p:cNvPr id="12" name="Rounded Rectangle 11"/>
          <p:cNvSpPr/>
          <p:nvPr/>
        </p:nvSpPr>
        <p:spPr>
          <a:xfrm>
            <a:off x="1524000" y="2743200"/>
            <a:ext cx="2514600" cy="6858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ar-SA" sz="2000" b="1" dirty="0">
                <a:latin typeface="Times New Roman" pitchFamily="18" charset="0"/>
                <a:cs typeface="Times New Roman" pitchFamily="18" charset="0"/>
              </a:rPr>
              <a:t>الطرق المعملية</a:t>
            </a:r>
            <a:endParaRPr lang="ar-EG" sz="2000" b="1" dirty="0">
              <a:latin typeface="Times New Roman" pitchFamily="18" charset="0"/>
              <a:cs typeface="Times New Roman" pitchFamily="18" charset="0"/>
            </a:endParaRPr>
          </a:p>
          <a:p>
            <a:pPr algn="ctr">
              <a:defRPr/>
            </a:pPr>
            <a:r>
              <a:rPr lang="en-US" sz="2000" b="1" dirty="0">
                <a:latin typeface="Times New Roman" pitchFamily="18" charset="0"/>
                <a:cs typeface="Times New Roman" pitchFamily="18" charset="0"/>
              </a:rPr>
              <a:t>Laboratory Methods</a:t>
            </a:r>
            <a:endParaRPr lang="en-GB" sz="2000" b="1" dirty="0">
              <a:latin typeface="Times New Roman" pitchFamily="18" charset="0"/>
              <a:cs typeface="Times New Roman" pitchFamily="18" charset="0"/>
            </a:endParaRPr>
          </a:p>
        </p:txBody>
      </p:sp>
      <p:sp>
        <p:nvSpPr>
          <p:cNvPr id="13" name="Rounded Rectangle 12"/>
          <p:cNvSpPr/>
          <p:nvPr/>
        </p:nvSpPr>
        <p:spPr>
          <a:xfrm>
            <a:off x="4800600" y="3581400"/>
            <a:ext cx="2895600" cy="20574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ar-SA" b="1" dirty="0">
                <a:latin typeface="Times New Roman" pitchFamily="18" charset="0"/>
                <a:cs typeface="Times New Roman" pitchFamily="18" charset="0"/>
              </a:rPr>
              <a:t>اللاعودة للشبق</a:t>
            </a:r>
            <a:endParaRPr lang="ar-EG" b="1" dirty="0">
              <a:latin typeface="Times New Roman" pitchFamily="18" charset="0"/>
              <a:cs typeface="Times New Roman" pitchFamily="18" charset="0"/>
            </a:endParaRPr>
          </a:p>
          <a:p>
            <a:pPr algn="ctr">
              <a:defRPr/>
            </a:pPr>
            <a:r>
              <a:rPr lang="en-US" sz="1400" b="1" dirty="0">
                <a:latin typeface="Times New Roman" pitchFamily="18" charset="0"/>
                <a:cs typeface="Times New Roman" pitchFamily="18" charset="0"/>
              </a:rPr>
              <a:t>Failure to Return to Estrus</a:t>
            </a:r>
            <a:endParaRPr lang="ar-EG" sz="1400" b="1" dirty="0">
              <a:latin typeface="Times New Roman" pitchFamily="18" charset="0"/>
              <a:cs typeface="Times New Roman" pitchFamily="18" charset="0"/>
            </a:endParaRPr>
          </a:p>
          <a:p>
            <a:pPr algn="ctr">
              <a:defRPr/>
            </a:pPr>
            <a:r>
              <a:rPr lang="ar-SA" b="1" dirty="0">
                <a:latin typeface="Times New Roman" pitchFamily="18" charset="0"/>
                <a:cs typeface="Times New Roman" pitchFamily="18" charset="0"/>
              </a:rPr>
              <a:t>الجس عبر المستقيم</a:t>
            </a:r>
            <a:endParaRPr lang="ar-EG" b="1" dirty="0">
              <a:latin typeface="Times New Roman" pitchFamily="18" charset="0"/>
              <a:cs typeface="Times New Roman" pitchFamily="18" charset="0"/>
            </a:endParaRPr>
          </a:p>
          <a:p>
            <a:pPr algn="ctr">
              <a:defRPr/>
            </a:pPr>
            <a:r>
              <a:rPr lang="ar-SA" sz="1400" b="1" dirty="0">
                <a:latin typeface="Times New Roman" pitchFamily="18" charset="0"/>
                <a:cs typeface="Times New Roman" pitchFamily="18" charset="0"/>
              </a:rPr>
              <a:t> </a:t>
            </a:r>
            <a:r>
              <a:rPr lang="en-US" sz="1400" b="1" dirty="0">
                <a:latin typeface="Times New Roman" pitchFamily="18" charset="0"/>
                <a:cs typeface="Times New Roman" pitchFamily="18" charset="0"/>
              </a:rPr>
              <a:t>Rectal Palpation</a:t>
            </a:r>
            <a:endParaRPr lang="ar-EG" sz="1400" b="1" dirty="0">
              <a:latin typeface="Times New Roman" pitchFamily="18" charset="0"/>
              <a:cs typeface="Times New Roman" pitchFamily="18" charset="0"/>
            </a:endParaRPr>
          </a:p>
          <a:p>
            <a:pPr algn="ctr">
              <a:defRPr/>
            </a:pPr>
            <a:r>
              <a:rPr lang="ar-SA" b="1" dirty="0">
                <a:latin typeface="Times New Roman" pitchFamily="18" charset="0"/>
                <a:cs typeface="Times New Roman" pitchFamily="18" charset="0"/>
              </a:rPr>
              <a:t>سدادة عنق الرحم </a:t>
            </a:r>
            <a:endParaRPr lang="ar-EG" b="1" dirty="0">
              <a:latin typeface="Times New Roman" pitchFamily="18" charset="0"/>
              <a:cs typeface="Times New Roman" pitchFamily="18" charset="0"/>
            </a:endParaRPr>
          </a:p>
          <a:p>
            <a:pPr algn="ctr">
              <a:defRPr/>
            </a:pPr>
            <a:r>
              <a:rPr lang="en-US" sz="1400" b="1" dirty="0">
                <a:latin typeface="Times New Roman" pitchFamily="18" charset="0"/>
                <a:cs typeface="Times New Roman" pitchFamily="18" charset="0"/>
              </a:rPr>
              <a:t>Cervical Plug</a:t>
            </a:r>
            <a:endParaRPr lang="ar-EG" sz="1400" b="1" dirty="0">
              <a:latin typeface="Times New Roman" pitchFamily="18" charset="0"/>
              <a:cs typeface="Times New Roman" pitchFamily="18" charset="0"/>
            </a:endParaRPr>
          </a:p>
          <a:p>
            <a:pPr algn="ctr">
              <a:defRPr/>
            </a:pPr>
            <a:r>
              <a:rPr lang="ar-SA" b="1" dirty="0">
                <a:latin typeface="Times New Roman" pitchFamily="18" charset="0"/>
                <a:cs typeface="Times New Roman" pitchFamily="18" charset="0"/>
              </a:rPr>
              <a:t>تقنية الأمواج فوق الصوتية </a:t>
            </a:r>
            <a:r>
              <a:rPr lang="en-US" sz="1400" b="1" dirty="0">
                <a:latin typeface="Times New Roman" pitchFamily="18" charset="0"/>
                <a:cs typeface="Times New Roman" pitchFamily="18" charset="0"/>
              </a:rPr>
              <a:t>Ultrasonic Technique</a:t>
            </a:r>
            <a:endParaRPr lang="en-GB" sz="1400" b="1" dirty="0">
              <a:latin typeface="Times New Roman" pitchFamily="18" charset="0"/>
              <a:cs typeface="Times New Roman" pitchFamily="18" charset="0"/>
            </a:endParaRPr>
          </a:p>
        </p:txBody>
      </p:sp>
      <p:sp>
        <p:nvSpPr>
          <p:cNvPr id="15" name="Rounded Rectangle 14"/>
          <p:cNvSpPr/>
          <p:nvPr/>
        </p:nvSpPr>
        <p:spPr>
          <a:xfrm>
            <a:off x="1295400" y="3581400"/>
            <a:ext cx="2895600" cy="20574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indent="266700" algn="just" rtl="1">
              <a:defRPr/>
            </a:pPr>
            <a:r>
              <a:rPr lang="ar-SA" dirty="0">
                <a:latin typeface="Times New Roman" pitchFamily="18" charset="0"/>
                <a:cs typeface="Times New Roman" pitchFamily="18" charset="0"/>
              </a:rPr>
              <a:t>تعتمد هذه </a:t>
            </a:r>
            <a:r>
              <a:rPr lang="ar-SA" dirty="0" smtClean="0">
                <a:latin typeface="Times New Roman" pitchFamily="18" charset="0"/>
                <a:cs typeface="Times New Roman" pitchFamily="18" charset="0"/>
              </a:rPr>
              <a:t>الط</a:t>
            </a:r>
            <a:r>
              <a:rPr lang="ar-EG" dirty="0" smtClean="0">
                <a:latin typeface="Times New Roman" pitchFamily="18" charset="0"/>
                <a:cs typeface="Times New Roman" pitchFamily="18" charset="0"/>
              </a:rPr>
              <a:t>ر</a:t>
            </a:r>
            <a:r>
              <a:rPr lang="ar-SA" dirty="0" smtClean="0">
                <a:latin typeface="Times New Roman" pitchFamily="18" charset="0"/>
                <a:cs typeface="Times New Roman" pitchFamily="18" charset="0"/>
              </a:rPr>
              <a:t>ق </a:t>
            </a:r>
            <a:r>
              <a:rPr lang="ar-SA" dirty="0">
                <a:latin typeface="Times New Roman" pitchFamily="18" charset="0"/>
                <a:cs typeface="Times New Roman" pitchFamily="18" charset="0"/>
              </a:rPr>
              <a:t>فى تشخيص الحمل على التغيرات التى تطرأ على بعض الأنسجة فى جسم الأم الحامل أو على قياس بعض المواد التى يفرزها الجنين أو الرحم أو المبايض والتى يمكن كشفها فى دم الأم أو حليبها أو بوله</a:t>
            </a:r>
            <a:r>
              <a:rPr lang="ar-EG" dirty="0">
                <a:latin typeface="Times New Roman" pitchFamily="18" charset="0"/>
                <a:cs typeface="Times New Roman" pitchFamily="18" charset="0"/>
              </a:rPr>
              <a:t>ا.</a:t>
            </a:r>
            <a:endParaRPr lang="en-GB" sz="1400" b="1" dirty="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685800" y="1143000"/>
            <a:ext cx="7543800" cy="4648200"/>
          </a:xfrm>
        </p:spPr>
        <p:txBody>
          <a:bodyPr>
            <a:normAutofit fontScale="92500" lnSpcReduction="10000"/>
          </a:bodyPr>
          <a:lstStyle/>
          <a:p>
            <a:pPr algn="just" rtl="1">
              <a:lnSpc>
                <a:spcPct val="170000"/>
              </a:lnSpc>
              <a:buFont typeface="Wingdings 2" pitchFamily="18" charset="2"/>
              <a:buNone/>
              <a:defRPr/>
            </a:pPr>
            <a:r>
              <a:rPr lang="ar-EG"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sz="2600" b="1" dirty="0" smtClean="0">
                <a:latin typeface="Times New Roman" pitchFamily="18" charset="0"/>
                <a:cs typeface="Times New Roman" pitchFamily="18" charset="0"/>
              </a:rPr>
              <a:t>أولاً: العوامل الفسيولوجية المرتبطة بإنخفاض الخصوبة</a:t>
            </a:r>
          </a:p>
          <a:p>
            <a:pPr marL="514350" indent="-514350"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1. دورات الشبق غير الطبيعية</a:t>
            </a:r>
          </a:p>
          <a:p>
            <a:pPr marL="514350" indent="-514350" algn="just" rtl="1">
              <a:lnSpc>
                <a:spcPct val="170000"/>
              </a:lnSpc>
              <a:buFont typeface="Wingdings 2" pitchFamily="18" charset="2"/>
              <a:buNone/>
              <a:defRPr/>
            </a:pPr>
            <a:r>
              <a:rPr lang="ar-EG" sz="2200" b="1" dirty="0" smtClean="0">
                <a:latin typeface="Times New Roman" pitchFamily="18" charset="0"/>
                <a:cs typeface="Times New Roman" pitchFamily="18" charset="0"/>
              </a:rPr>
              <a:t>	غياب الشبق (اللاشبق) – الشبق غير المنتظم – الشبق الصامت – الشبق المستمر (الغلمة)</a:t>
            </a:r>
          </a:p>
          <a:p>
            <a:pPr marL="514350" indent="-514350"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2. الإخصاب غير الطبيعى (تكون زيجوت غير طبيعى)</a:t>
            </a:r>
          </a:p>
          <a:p>
            <a:pPr marL="514350" indent="-514350" algn="just" rtl="1">
              <a:lnSpc>
                <a:spcPct val="170000"/>
              </a:lnSpc>
              <a:buFont typeface="Wingdings 2" pitchFamily="18" charset="2"/>
              <a:buNone/>
              <a:defRPr/>
            </a:pPr>
            <a:r>
              <a:rPr lang="ar-EG" sz="2200" b="1" dirty="0" smtClean="0">
                <a:latin typeface="Times New Roman" pitchFamily="18" charset="0"/>
                <a:cs typeface="Times New Roman" pitchFamily="18" charset="0"/>
              </a:rPr>
              <a:t>	هرم البويضات والنطاف (شيخوخة) – الإخصاب المتعدد (دخول أكثر من حيوان منوى إلى البويضة) – درجة حرارة البيئة المرتفعة قبل التلقيح.</a:t>
            </a:r>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685800" y="1143000"/>
            <a:ext cx="7543800" cy="4800600"/>
          </a:xfrm>
        </p:spPr>
        <p:txBody>
          <a:bodyPr>
            <a:normAutofit fontScale="62500" lnSpcReduction="20000"/>
          </a:bodyPr>
          <a:lstStyle/>
          <a:p>
            <a:pPr algn="just" rtl="1">
              <a:lnSpc>
                <a:spcPct val="170000"/>
              </a:lnSpc>
              <a:buFont typeface="Wingdings 2" pitchFamily="18" charset="2"/>
              <a:buNone/>
              <a:defRPr/>
            </a:pPr>
            <a:r>
              <a:rPr lang="ar-EG" sz="4200"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sz="3800" b="1" dirty="0" smtClean="0">
                <a:latin typeface="Times New Roman" pitchFamily="18" charset="0"/>
                <a:cs typeface="Times New Roman" pitchFamily="18" charset="0"/>
              </a:rPr>
              <a:t>أولاً: العوامل الفسيولوجية المرتبطة بإنخفاض الخصوبة</a:t>
            </a:r>
          </a:p>
          <a:p>
            <a:pPr marL="514350" indent="-514350" algn="just" rtl="1">
              <a:lnSpc>
                <a:spcPct val="170000"/>
              </a:lnSpc>
              <a:buFont typeface="Wingdings 2" pitchFamily="18" charset="2"/>
              <a:buNone/>
              <a:defRPr/>
            </a:pPr>
            <a:r>
              <a:rPr lang="ar-EG" sz="3500" b="1" dirty="0" smtClean="0">
                <a:solidFill>
                  <a:schemeClr val="tx1">
                    <a:lumMod val="95000"/>
                    <a:lumOff val="5000"/>
                  </a:schemeClr>
                </a:solidFill>
                <a:latin typeface="Times New Roman" pitchFamily="18" charset="0"/>
                <a:cs typeface="Times New Roman" pitchFamily="18" charset="0"/>
              </a:rPr>
              <a:t>3. عدم التوازن الهرمونى</a:t>
            </a:r>
          </a:p>
          <a:p>
            <a:pPr marL="514350" indent="-514350" algn="just" rtl="1">
              <a:lnSpc>
                <a:spcPct val="170000"/>
              </a:lnSpc>
              <a:buFont typeface="Wingdings 2" pitchFamily="18" charset="2"/>
              <a:buNone/>
              <a:defRPr/>
            </a:pPr>
            <a:r>
              <a:rPr lang="ar-EG" sz="3200" b="1" dirty="0" smtClean="0">
                <a:latin typeface="Times New Roman" pitchFamily="18" charset="0"/>
                <a:cs typeface="Times New Roman" pitchFamily="18" charset="0"/>
              </a:rPr>
              <a:t>	تعتبر الثلاثين يوماً الأولى من الحياة الجنينية من الفترات الحرجة والتى يعتمد فيها الجنين فى تغذيته على </a:t>
            </a:r>
            <a:r>
              <a:rPr lang="ar-EG" sz="3200" b="1" u="sng" dirty="0" smtClean="0">
                <a:latin typeface="Times New Roman" pitchFamily="18" charset="0"/>
                <a:cs typeface="Times New Roman" pitchFamily="18" charset="0"/>
              </a:rPr>
              <a:t>الإفرازات الرحمية والتى تحتوى على هرمون البروجسترون</a:t>
            </a:r>
            <a:r>
              <a:rPr lang="ar-EG" sz="3200" b="1" dirty="0" smtClean="0">
                <a:latin typeface="Times New Roman" pitchFamily="18" charset="0"/>
                <a:cs typeface="Times New Roman" pitchFamily="18" charset="0"/>
              </a:rPr>
              <a:t> الذى يساعد على بقاء الجنين</a:t>
            </a:r>
          </a:p>
          <a:p>
            <a:pPr marL="514350" indent="-514350" algn="just" rtl="1">
              <a:lnSpc>
                <a:spcPct val="170000"/>
              </a:lnSpc>
              <a:buFont typeface="Wingdings 2" pitchFamily="18" charset="2"/>
              <a:buNone/>
              <a:defRPr/>
            </a:pPr>
            <a:r>
              <a:rPr lang="ar-EG" sz="3500" b="1" dirty="0" smtClean="0">
                <a:solidFill>
                  <a:schemeClr val="tx1">
                    <a:lumMod val="95000"/>
                    <a:lumOff val="5000"/>
                  </a:schemeClr>
                </a:solidFill>
                <a:latin typeface="Times New Roman" pitchFamily="18" charset="0"/>
                <a:cs typeface="Times New Roman" pitchFamily="18" charset="0"/>
              </a:rPr>
              <a:t>4. النفوق الجنينى</a:t>
            </a:r>
          </a:p>
          <a:p>
            <a:pPr marL="514350" indent="-514350" algn="just" rtl="1">
              <a:lnSpc>
                <a:spcPct val="170000"/>
              </a:lnSpc>
              <a:buFont typeface="Wingdings 2" pitchFamily="18" charset="2"/>
              <a:buNone/>
              <a:defRPr/>
            </a:pPr>
            <a:r>
              <a:rPr lang="ar-EG" sz="3000" b="1" dirty="0" smtClean="0">
                <a:latin typeface="Times New Roman" pitchFamily="18" charset="0"/>
                <a:cs typeface="Times New Roman" pitchFamily="18" charset="0"/>
              </a:rPr>
              <a:t>	عادة ما يحدث ذلك بين الشهر الخامس والسابع من الحمل حيث </a:t>
            </a:r>
            <a:r>
              <a:rPr lang="ar-EG" sz="3000" b="1" u="sng" dirty="0" smtClean="0">
                <a:latin typeface="Times New Roman" pitchFamily="18" charset="0"/>
                <a:cs typeface="Times New Roman" pitchFamily="18" charset="0"/>
              </a:rPr>
              <a:t>تنفصل الفلقات الرحمية</a:t>
            </a:r>
            <a:r>
              <a:rPr lang="ar-EG" sz="3000" b="1" dirty="0" smtClean="0">
                <a:latin typeface="Times New Roman" pitchFamily="18" charset="0"/>
                <a:cs typeface="Times New Roman" pitchFamily="18" charset="0"/>
              </a:rPr>
              <a:t> وتتحول محتويات الرحم تدريجياً من كتلة حمراء سائلة إلى جنين محنط جاف.</a:t>
            </a:r>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685800" y="1143000"/>
            <a:ext cx="7543800" cy="5029200"/>
          </a:xfrm>
        </p:spPr>
        <p:txBody>
          <a:bodyPr>
            <a:normAutofit fontScale="47500" lnSpcReduction="20000"/>
          </a:bodyPr>
          <a:lstStyle/>
          <a:p>
            <a:pPr algn="just" rtl="1">
              <a:lnSpc>
                <a:spcPct val="170000"/>
              </a:lnSpc>
              <a:buFont typeface="Wingdings 2" pitchFamily="18" charset="2"/>
              <a:buNone/>
              <a:defRPr/>
            </a:pPr>
            <a:r>
              <a:rPr lang="ar-EG" sz="5500"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sz="5100" b="1" dirty="0" smtClean="0">
                <a:latin typeface="Times New Roman" pitchFamily="18" charset="0"/>
                <a:cs typeface="Times New Roman" pitchFamily="18" charset="0"/>
              </a:rPr>
              <a:t>أولاً: العوامل الفسيولوجية المرتبطة بإنخفاض الخصوبة</a:t>
            </a:r>
          </a:p>
          <a:p>
            <a:pPr marL="514350" indent="-514350" algn="just" rtl="1">
              <a:lnSpc>
                <a:spcPct val="150000"/>
              </a:lnSpc>
              <a:buFont typeface="Wingdings 2" pitchFamily="18" charset="2"/>
              <a:buNone/>
              <a:defRPr/>
            </a:pPr>
            <a:r>
              <a:rPr lang="ar-EG" sz="4600" b="1" dirty="0" smtClean="0">
                <a:solidFill>
                  <a:schemeClr val="tx1">
                    <a:lumMod val="95000"/>
                    <a:lumOff val="5000"/>
                  </a:schemeClr>
                </a:solidFill>
                <a:latin typeface="Times New Roman" pitchFamily="18" charset="0"/>
                <a:cs typeface="Times New Roman" pitchFamily="18" charset="0"/>
              </a:rPr>
              <a:t>5. عسر الولادة</a:t>
            </a:r>
          </a:p>
          <a:p>
            <a:pPr marL="514350" indent="-514350" algn="just" rtl="1">
              <a:lnSpc>
                <a:spcPct val="150000"/>
              </a:lnSpc>
              <a:buFont typeface="Wingdings 2" pitchFamily="18" charset="2"/>
              <a:buNone/>
              <a:defRPr/>
            </a:pPr>
            <a:r>
              <a:rPr lang="ar-EG" sz="3400" b="1" dirty="0" smtClean="0">
                <a:latin typeface="Times New Roman" pitchFamily="18" charset="0"/>
                <a:cs typeface="Times New Roman" pitchFamily="18" charset="0"/>
              </a:rPr>
              <a:t>	تحدث حالات عسر الولادة غالباً بسبب </a:t>
            </a:r>
            <a:r>
              <a:rPr lang="ar-EG" sz="3400" b="1" u="sng" dirty="0" smtClean="0">
                <a:latin typeface="Times New Roman" pitchFamily="18" charset="0"/>
                <a:cs typeface="Times New Roman" pitchFamily="18" charset="0"/>
              </a:rPr>
              <a:t>الأوضاع غير الطبيعية للجنين</a:t>
            </a:r>
            <a:r>
              <a:rPr lang="ar-EG" sz="3400" b="1" dirty="0" smtClean="0">
                <a:latin typeface="Times New Roman" pitchFamily="18" charset="0"/>
                <a:cs typeface="Times New Roman" pitchFamily="18" charset="0"/>
              </a:rPr>
              <a:t> أو نتيجة </a:t>
            </a:r>
            <a:r>
              <a:rPr lang="ar-EG" sz="3400" b="1" u="sng" dirty="0" smtClean="0">
                <a:latin typeface="Times New Roman" pitchFamily="18" charset="0"/>
                <a:cs typeface="Times New Roman" pitchFamily="18" charset="0"/>
              </a:rPr>
              <a:t>كبر حجم الجنين داخل الرحم</a:t>
            </a:r>
            <a:r>
              <a:rPr lang="ar-EG" sz="3400" b="1" dirty="0" smtClean="0">
                <a:latin typeface="Times New Roman" pitchFamily="18" charset="0"/>
                <a:cs typeface="Times New Roman" pitchFamily="18" charset="0"/>
              </a:rPr>
              <a:t> بما لا يسمح بخروجه من خلال قناة الولادة.</a:t>
            </a:r>
          </a:p>
          <a:p>
            <a:pPr marL="514350" indent="-514350" algn="just" rtl="1">
              <a:lnSpc>
                <a:spcPct val="150000"/>
              </a:lnSpc>
              <a:buFont typeface="Wingdings 2" pitchFamily="18" charset="2"/>
              <a:buNone/>
              <a:defRPr/>
            </a:pPr>
            <a:r>
              <a:rPr lang="ar-EG" sz="4600" b="1" dirty="0" smtClean="0">
                <a:latin typeface="Times New Roman" pitchFamily="18" charset="0"/>
                <a:cs typeface="Times New Roman" pitchFamily="18" charset="0"/>
              </a:rPr>
              <a:t>6. عمر وحجم البقرة</a:t>
            </a:r>
          </a:p>
          <a:p>
            <a:pPr marL="514350" indent="-514350" algn="just" rtl="1">
              <a:lnSpc>
                <a:spcPct val="150000"/>
              </a:lnSpc>
              <a:buFont typeface="Wingdings 2" pitchFamily="18" charset="2"/>
              <a:buNone/>
              <a:defRPr/>
            </a:pPr>
            <a:r>
              <a:rPr lang="ar-EG" sz="3400" b="1" dirty="0" smtClean="0">
                <a:latin typeface="Times New Roman" pitchFamily="18" charset="0"/>
                <a:cs typeface="Times New Roman" pitchFamily="18" charset="0"/>
              </a:rPr>
              <a:t>	تزداد خصوبة أبقار اللبن حتى عمر 4 سنوات وتبقى ثابتة حتى 6 سنوات ثم تنخفض تدريجياً مع تقدم العمر.</a:t>
            </a:r>
          </a:p>
          <a:p>
            <a:pPr marL="514350" indent="-514350" algn="just" rtl="1">
              <a:lnSpc>
                <a:spcPct val="150000"/>
              </a:lnSpc>
              <a:buFont typeface="Wingdings 2" pitchFamily="18" charset="2"/>
              <a:buNone/>
              <a:defRPr/>
            </a:pPr>
            <a:r>
              <a:rPr lang="ar-EG" sz="3400" b="1" dirty="0" smtClean="0">
                <a:latin typeface="Times New Roman" pitchFamily="18" charset="0"/>
                <a:cs typeface="Times New Roman" pitchFamily="18" charset="0"/>
              </a:rPr>
              <a:t>	حجم العجلة عند التلقيحة الأولى من الأمور الهامة التى يجب مراعاتها، فمن الممكن تلقيح العجلات عند عمر صغير (عمر النضج الجنسى) ولكن يجب إلا يتم التلقيح إلا بعد تمام النضج الجسمى وهو حجم جسم العجلة الموصى به فى كل سلالة لتلافى حدوث مشاكل عسر الولادة.</a:t>
            </a:r>
          </a:p>
        </p:txBody>
      </p:sp>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685800" y="1143000"/>
            <a:ext cx="7543800" cy="5029200"/>
          </a:xfrm>
        </p:spPr>
        <p:txBody>
          <a:bodyPr>
            <a:normAutofit fontScale="47500" lnSpcReduction="20000"/>
          </a:bodyPr>
          <a:lstStyle/>
          <a:p>
            <a:pPr algn="just" rtl="1">
              <a:lnSpc>
                <a:spcPct val="170000"/>
              </a:lnSpc>
              <a:buFont typeface="Wingdings 2" pitchFamily="18" charset="2"/>
              <a:buNone/>
              <a:defRPr/>
            </a:pPr>
            <a:r>
              <a:rPr lang="ar-EG" sz="5500"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sz="5100" b="1" dirty="0" smtClean="0">
                <a:latin typeface="Times New Roman" pitchFamily="18" charset="0"/>
                <a:cs typeface="Times New Roman" pitchFamily="18" charset="0"/>
              </a:rPr>
              <a:t>ثانياً: العوامل والتشوهات الوراثية المرتبطة بإنخفاض الخصوبة</a:t>
            </a:r>
          </a:p>
          <a:p>
            <a:pPr marL="514350" indent="-514350" algn="just" rtl="1">
              <a:lnSpc>
                <a:spcPct val="150000"/>
              </a:lnSpc>
              <a:buFont typeface="Wingdings 2" pitchFamily="18" charset="2"/>
              <a:buNone/>
              <a:defRPr/>
            </a:pPr>
            <a:r>
              <a:rPr lang="ar-EG" sz="3800" b="1" dirty="0" smtClean="0">
                <a:latin typeface="Times New Roman" pitchFamily="18" charset="0"/>
                <a:cs typeface="Times New Roman" pitchFamily="18" charset="0"/>
              </a:rPr>
              <a:t>	</a:t>
            </a:r>
            <a:r>
              <a:rPr lang="ar-EG" sz="3800" b="1" u="sng" dirty="0" smtClean="0">
                <a:latin typeface="Times New Roman" pitchFamily="18" charset="0"/>
                <a:cs typeface="Times New Roman" pitchFamily="18" charset="0"/>
              </a:rPr>
              <a:t>تختلف سلالات الأبقار من الوجه الوراثية فى كفائتها التناسلية</a:t>
            </a:r>
            <a:r>
              <a:rPr lang="ar-EG" sz="3800" b="1" dirty="0" smtClean="0">
                <a:latin typeface="Times New Roman" pitchFamily="18" charset="0"/>
                <a:cs typeface="Times New Roman" pitchFamily="18" charset="0"/>
              </a:rPr>
              <a:t> فهناك بعض سلالات الأبقار التى تعتبر منخفضة فى الكفاءة التناسلية والبعض مرتفع فى الكفاءة التناسلية. علاوة على ذلك قد تحمل أفراد عشيرة معينه سواء من الأباء أو الأمهات </a:t>
            </a:r>
            <a:r>
              <a:rPr lang="ar-EG" sz="3800" b="1" u="sng" dirty="0" smtClean="0">
                <a:latin typeface="Times New Roman" pitchFamily="18" charset="0"/>
                <a:cs typeface="Times New Roman" pitchFamily="18" charset="0"/>
              </a:rPr>
              <a:t>عوامل وراثية أو جينات غير مرغوبة تسبب عدم إستمرار الحمل والنفوق المبكر للجنين</a:t>
            </a:r>
            <a:r>
              <a:rPr lang="ar-EG" sz="3800" b="1" dirty="0" smtClean="0">
                <a:latin typeface="Times New Roman" pitchFamily="18" charset="0"/>
                <a:cs typeface="Times New Roman" pitchFamily="18" charset="0"/>
              </a:rPr>
              <a:t>، وفى هذه الحالة يفضل التخلص المبكر من تلك الأفراد حتى لا تنتشر تلك الجينات غير المرغوبة.</a:t>
            </a:r>
          </a:p>
          <a:p>
            <a:pPr marL="514350" indent="-514350" algn="just" rtl="1">
              <a:lnSpc>
                <a:spcPct val="150000"/>
              </a:lnSpc>
              <a:buFont typeface="Wingdings 2" pitchFamily="18" charset="2"/>
              <a:buNone/>
              <a:defRPr/>
            </a:pPr>
            <a:r>
              <a:rPr lang="ar-EG" sz="4600" b="1" dirty="0" smtClean="0">
                <a:solidFill>
                  <a:schemeClr val="tx1">
                    <a:lumMod val="95000"/>
                    <a:lumOff val="5000"/>
                  </a:schemeClr>
                </a:solidFill>
                <a:latin typeface="Times New Roman" pitchFamily="18" charset="0"/>
                <a:cs typeface="Times New Roman" pitchFamily="18" charset="0"/>
              </a:rPr>
              <a:t>1. العوامل المميته</a:t>
            </a:r>
          </a:p>
          <a:p>
            <a:pPr marL="514350" indent="-514350" algn="just" rtl="1">
              <a:lnSpc>
                <a:spcPct val="150000"/>
              </a:lnSpc>
              <a:buFont typeface="Wingdings 2" pitchFamily="18" charset="2"/>
              <a:buNone/>
              <a:defRPr/>
            </a:pPr>
            <a:r>
              <a:rPr lang="ar-EG" sz="3800" b="1" dirty="0" smtClean="0">
                <a:solidFill>
                  <a:schemeClr val="tx1">
                    <a:lumMod val="95000"/>
                    <a:lumOff val="5000"/>
                  </a:schemeClr>
                </a:solidFill>
                <a:latin typeface="Times New Roman" pitchFamily="18" charset="0"/>
                <a:cs typeface="Times New Roman" pitchFamily="18" charset="0"/>
              </a:rPr>
              <a:t>	تحمل بعض الحيوانات تلك العوامل فى الصورة الفردية (أليل واحد فقط) ولا تتأثر بها ولكن عندما تجتمع هذه العوامل فى الصورة الزوجية (أليلين) تسبب نفوق الحيوان قبل أو بعد الولادة.</a:t>
            </a:r>
          </a:p>
        </p:txBody>
      </p:sp>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685800" y="1143000"/>
            <a:ext cx="7543800" cy="5029200"/>
          </a:xfrm>
        </p:spPr>
        <p:txBody>
          <a:bodyPr>
            <a:normAutofit fontScale="47500" lnSpcReduction="20000"/>
          </a:bodyPr>
          <a:lstStyle/>
          <a:p>
            <a:pPr algn="just" rtl="1">
              <a:lnSpc>
                <a:spcPct val="170000"/>
              </a:lnSpc>
              <a:buFont typeface="Wingdings 2" pitchFamily="18" charset="2"/>
              <a:buNone/>
              <a:defRPr/>
            </a:pPr>
            <a:r>
              <a:rPr lang="ar-EG" sz="5500"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sz="5100" b="1" dirty="0" smtClean="0">
                <a:latin typeface="Times New Roman" pitchFamily="18" charset="0"/>
                <a:cs typeface="Times New Roman" pitchFamily="18" charset="0"/>
              </a:rPr>
              <a:t>ثانياً: العوامل والتشوهات الوراثية المرتبطة بإنخفاض الخصوبة</a:t>
            </a:r>
          </a:p>
          <a:p>
            <a:pPr marL="514350" indent="-514350" algn="just" rtl="1">
              <a:lnSpc>
                <a:spcPct val="150000"/>
              </a:lnSpc>
              <a:buFont typeface="Wingdings 2" pitchFamily="18" charset="2"/>
              <a:buNone/>
              <a:defRPr/>
            </a:pPr>
            <a:r>
              <a:rPr lang="ar-EG" sz="4600" b="1" dirty="0" smtClean="0">
                <a:solidFill>
                  <a:schemeClr val="tx1">
                    <a:lumMod val="95000"/>
                    <a:lumOff val="5000"/>
                  </a:schemeClr>
                </a:solidFill>
                <a:latin typeface="Times New Roman" pitchFamily="18" charset="0"/>
                <a:cs typeface="Times New Roman" pitchFamily="18" charset="0"/>
              </a:rPr>
              <a:t>2. القزمية  </a:t>
            </a:r>
            <a:r>
              <a:rPr lang="en-US" sz="4600" b="1" dirty="0" smtClean="0">
                <a:solidFill>
                  <a:schemeClr val="tx1">
                    <a:lumMod val="95000"/>
                    <a:lumOff val="5000"/>
                  </a:schemeClr>
                </a:solidFill>
                <a:latin typeface="Times New Roman" pitchFamily="18" charset="0"/>
                <a:cs typeface="Times New Roman" pitchFamily="18" charset="0"/>
              </a:rPr>
              <a:t>Dwarfism</a:t>
            </a:r>
            <a:endParaRPr lang="ar-EG" sz="4600" b="1" dirty="0" smtClean="0">
              <a:solidFill>
                <a:schemeClr val="tx1">
                  <a:lumMod val="95000"/>
                  <a:lumOff val="5000"/>
                </a:schemeClr>
              </a:solidFill>
              <a:latin typeface="Times New Roman" pitchFamily="18" charset="0"/>
              <a:cs typeface="Times New Roman" pitchFamily="18" charset="0"/>
            </a:endParaRPr>
          </a:p>
          <a:p>
            <a:pPr marL="514350" indent="-514350" algn="just" rtl="1">
              <a:lnSpc>
                <a:spcPct val="150000"/>
              </a:lnSpc>
              <a:buFont typeface="Wingdings 2" pitchFamily="18" charset="2"/>
              <a:buNone/>
              <a:defRPr/>
            </a:pPr>
            <a:r>
              <a:rPr lang="ar-EG" sz="3800" b="1" dirty="0" smtClean="0">
                <a:solidFill>
                  <a:schemeClr val="tx1">
                    <a:lumMod val="95000"/>
                    <a:lumOff val="5000"/>
                  </a:schemeClr>
                </a:solidFill>
                <a:latin typeface="Times New Roman" pitchFamily="18" charset="0"/>
                <a:cs typeface="Times New Roman" pitchFamily="18" charset="0"/>
              </a:rPr>
              <a:t>	وهى من الصفات غير المرغوب فيها فى الماشية وترجع إلى عدة عوامل متنحية وتظهر فى النسل بصورة متدرجة لذلك يجب أستبعاد الأفراد التى تحمل هذه الصفات من القطيع، وتتمثل المشاكل فى الأفراد القزمية فى عدم تناسق أعضاء الجسم فيتكون لها كرش كبير وأكتاف كبيرة وأرجل خلفية مقوسة علاوة على صعوبة التنفس وتزداد بها نسبة النفوق عن العجول الطبيعية. كما أنها ضعيفة البنية ومعدلات نموها بطيئة مما ينعكس على أدائها العام وبالتالى فهى تمثل خسارة كبيرة على المربى .</a:t>
            </a:r>
            <a:endParaRPr lang="en-US" sz="3800" b="1" dirty="0" smtClean="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685800" y="1143000"/>
            <a:ext cx="7543800" cy="4648200"/>
          </a:xfrm>
        </p:spPr>
        <p:txBody>
          <a:bodyPr>
            <a:normAutofit fontScale="40000" lnSpcReduction="20000"/>
          </a:bodyPr>
          <a:lstStyle/>
          <a:p>
            <a:pPr algn="just" rtl="1">
              <a:lnSpc>
                <a:spcPct val="170000"/>
              </a:lnSpc>
              <a:buFont typeface="Wingdings 2" pitchFamily="18" charset="2"/>
              <a:buNone/>
              <a:defRPr/>
            </a:pPr>
            <a:r>
              <a:rPr lang="ar-EG" sz="5500"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sz="5100" b="1" dirty="0" smtClean="0">
                <a:latin typeface="Times New Roman" pitchFamily="18" charset="0"/>
                <a:cs typeface="Times New Roman" pitchFamily="18" charset="0"/>
              </a:rPr>
              <a:t>ثانياً: العوامل والتشوهات الوراثية المرتبطة بإنخفاض الخصوبة</a:t>
            </a:r>
          </a:p>
          <a:p>
            <a:pPr marL="514350" indent="-514350" algn="just" rtl="1">
              <a:lnSpc>
                <a:spcPct val="150000"/>
              </a:lnSpc>
              <a:buFont typeface="Wingdings 2" pitchFamily="18" charset="2"/>
              <a:buNone/>
              <a:defRPr/>
            </a:pPr>
            <a:r>
              <a:rPr lang="ar-EG" sz="4600" b="1" dirty="0" smtClean="0">
                <a:solidFill>
                  <a:schemeClr val="tx1">
                    <a:lumMod val="95000"/>
                    <a:lumOff val="5000"/>
                  </a:schemeClr>
                </a:solidFill>
                <a:latin typeface="Times New Roman" pitchFamily="18" charset="0"/>
                <a:cs typeface="Times New Roman" pitchFamily="18" charset="0"/>
              </a:rPr>
              <a:t>3. ولادة التـــوائم</a:t>
            </a:r>
          </a:p>
          <a:p>
            <a:pPr marL="514350" indent="-514350" algn="just" rtl="1">
              <a:lnSpc>
                <a:spcPct val="150000"/>
              </a:lnSpc>
              <a:buFont typeface="Wingdings 2" pitchFamily="18" charset="2"/>
              <a:buNone/>
              <a:defRPr/>
            </a:pPr>
            <a:r>
              <a:rPr lang="ar-EG" sz="3800" b="1" dirty="0" smtClean="0">
                <a:solidFill>
                  <a:schemeClr val="tx1">
                    <a:lumMod val="95000"/>
                    <a:lumOff val="5000"/>
                  </a:schemeClr>
                </a:solidFill>
                <a:latin typeface="Times New Roman" pitchFamily="18" charset="0"/>
                <a:cs typeface="Times New Roman" pitchFamily="18" charset="0"/>
              </a:rPr>
              <a:t>	تحدث ولادة التوائم فى الأبقار بنسبة 1% من إجمالى الولادات وهى نادرة الحدوث فى الجاموس وتتمثل مشاكل الولادات التوائمية فى زيادة العبء على الأم وقلة وزن وحجم المواليد التوائم وإنخفاض حيويتها وزيادة نسبة النفوق بها.</a:t>
            </a:r>
          </a:p>
          <a:p>
            <a:pPr marL="514350" indent="-514350" algn="just" rtl="1">
              <a:lnSpc>
                <a:spcPct val="150000"/>
              </a:lnSpc>
              <a:buFont typeface="Wingdings 2" pitchFamily="18" charset="2"/>
              <a:buNone/>
              <a:defRPr/>
            </a:pPr>
            <a:r>
              <a:rPr lang="ar-EG" sz="3800" b="1" dirty="0" smtClean="0">
                <a:solidFill>
                  <a:schemeClr val="tx1">
                    <a:lumMod val="95000"/>
                    <a:lumOff val="5000"/>
                  </a:schemeClr>
                </a:solidFill>
                <a:latin typeface="Times New Roman" pitchFamily="18" charset="0"/>
                <a:cs typeface="Times New Roman" pitchFamily="18" charset="0"/>
              </a:rPr>
              <a:t>	- </a:t>
            </a:r>
            <a:r>
              <a:rPr lang="ar-EG" sz="3800" b="1" u="sng" dirty="0" smtClean="0">
                <a:solidFill>
                  <a:schemeClr val="tx1">
                    <a:lumMod val="95000"/>
                    <a:lumOff val="5000"/>
                  </a:schemeClr>
                </a:solidFill>
                <a:latin typeface="Times New Roman" pitchFamily="18" charset="0"/>
                <a:cs typeface="Times New Roman" pitchFamily="18" charset="0"/>
              </a:rPr>
              <a:t>التوائم غير المتماثلة</a:t>
            </a:r>
            <a:r>
              <a:rPr lang="ar-EG" sz="3800" b="1" dirty="0" smtClean="0">
                <a:solidFill>
                  <a:schemeClr val="tx1">
                    <a:lumMod val="95000"/>
                    <a:lumOff val="5000"/>
                  </a:schemeClr>
                </a:solidFill>
                <a:latin typeface="Times New Roman" pitchFamily="18" charset="0"/>
                <a:cs typeface="Times New Roman" pitchFamily="18" charset="0"/>
              </a:rPr>
              <a:t> </a:t>
            </a:r>
            <a:r>
              <a:rPr lang="en-US" sz="3800" b="1" dirty="0" smtClean="0">
                <a:solidFill>
                  <a:schemeClr val="tx1">
                    <a:lumMod val="95000"/>
                    <a:lumOff val="5000"/>
                  </a:schemeClr>
                </a:solidFill>
                <a:latin typeface="Times New Roman" pitchFamily="18" charset="0"/>
                <a:cs typeface="Times New Roman" pitchFamily="18" charset="0"/>
              </a:rPr>
              <a:t>Fraternal twins </a:t>
            </a:r>
            <a:endParaRPr lang="ar-EG" sz="3800" b="1" dirty="0" smtClean="0">
              <a:solidFill>
                <a:schemeClr val="tx1">
                  <a:lumMod val="95000"/>
                  <a:lumOff val="5000"/>
                </a:schemeClr>
              </a:solidFill>
              <a:latin typeface="Times New Roman" pitchFamily="18" charset="0"/>
              <a:cs typeface="Times New Roman" pitchFamily="18" charset="0"/>
            </a:endParaRPr>
          </a:p>
          <a:p>
            <a:pPr marL="514350" indent="-514350" algn="just" rtl="1">
              <a:lnSpc>
                <a:spcPct val="150000"/>
              </a:lnSpc>
              <a:buFont typeface="Wingdings 2" pitchFamily="18" charset="2"/>
              <a:buNone/>
              <a:defRPr/>
            </a:pPr>
            <a:r>
              <a:rPr lang="ar-EG" sz="3800" b="1" dirty="0" smtClean="0">
                <a:solidFill>
                  <a:schemeClr val="tx1">
                    <a:lumMod val="95000"/>
                    <a:lumOff val="5000"/>
                  </a:schemeClr>
                </a:solidFill>
                <a:latin typeface="Times New Roman" pitchFamily="18" charset="0"/>
                <a:cs typeface="Times New Roman" pitchFamily="18" charset="0"/>
              </a:rPr>
              <a:t>	تنتج من إخصاب بويضتين فى وقت واحد ينتج عنها ذكرين أو أنثتين أو ذكر وأنثى (فى حالة إختلاف جنس المولودين فإن 90% من تلك الأفراد تكون عقيمة).</a:t>
            </a:r>
            <a:endParaRPr lang="en-US" sz="3800" b="1" dirty="0" smtClean="0">
              <a:solidFill>
                <a:schemeClr val="tx1">
                  <a:lumMod val="95000"/>
                  <a:lumOff val="5000"/>
                </a:schemeClr>
              </a:solidFill>
              <a:latin typeface="Times New Roman" pitchFamily="18" charset="0"/>
              <a:cs typeface="Times New Roman" pitchFamily="18" charset="0"/>
            </a:endParaRPr>
          </a:p>
          <a:p>
            <a:pPr marL="514350" indent="-514350" algn="just" rtl="1">
              <a:lnSpc>
                <a:spcPct val="150000"/>
              </a:lnSpc>
              <a:buFont typeface="Wingdings 2" pitchFamily="18" charset="2"/>
              <a:buNone/>
              <a:defRPr/>
            </a:pPr>
            <a:r>
              <a:rPr lang="ar-EG" sz="3800" b="1" dirty="0" smtClean="0">
                <a:solidFill>
                  <a:schemeClr val="tx1">
                    <a:lumMod val="95000"/>
                    <a:lumOff val="5000"/>
                  </a:schemeClr>
                </a:solidFill>
                <a:latin typeface="Times New Roman" pitchFamily="18" charset="0"/>
                <a:cs typeface="Times New Roman" pitchFamily="18" charset="0"/>
              </a:rPr>
              <a:t>	- </a:t>
            </a:r>
            <a:r>
              <a:rPr lang="ar-EG" sz="3800" b="1" u="sng" dirty="0" smtClean="0">
                <a:solidFill>
                  <a:schemeClr val="tx1">
                    <a:lumMod val="95000"/>
                    <a:lumOff val="5000"/>
                  </a:schemeClr>
                </a:solidFill>
                <a:latin typeface="Times New Roman" pitchFamily="18" charset="0"/>
                <a:cs typeface="Times New Roman" pitchFamily="18" charset="0"/>
              </a:rPr>
              <a:t>التوائم المتمـــاثلة</a:t>
            </a:r>
            <a:r>
              <a:rPr lang="ar-EG" sz="3800" b="1" dirty="0" smtClean="0">
                <a:solidFill>
                  <a:schemeClr val="tx1">
                    <a:lumMod val="95000"/>
                    <a:lumOff val="5000"/>
                  </a:schemeClr>
                </a:solidFill>
                <a:latin typeface="Times New Roman" pitchFamily="18" charset="0"/>
                <a:cs typeface="Times New Roman" pitchFamily="18" charset="0"/>
              </a:rPr>
              <a:t>      </a:t>
            </a:r>
            <a:r>
              <a:rPr lang="en-US" sz="3800" b="1" dirty="0" smtClean="0">
                <a:solidFill>
                  <a:schemeClr val="tx1">
                    <a:lumMod val="95000"/>
                    <a:lumOff val="5000"/>
                  </a:schemeClr>
                </a:solidFill>
                <a:latin typeface="Times New Roman" pitchFamily="18" charset="0"/>
                <a:cs typeface="Times New Roman" pitchFamily="18" charset="0"/>
              </a:rPr>
              <a:t>Identical twins</a:t>
            </a:r>
            <a:endParaRPr lang="ar-EG" sz="3800" b="1" dirty="0" smtClean="0">
              <a:solidFill>
                <a:schemeClr val="tx1">
                  <a:lumMod val="95000"/>
                  <a:lumOff val="5000"/>
                </a:schemeClr>
              </a:solidFill>
              <a:latin typeface="Times New Roman" pitchFamily="18" charset="0"/>
              <a:cs typeface="Times New Roman" pitchFamily="18" charset="0"/>
            </a:endParaRPr>
          </a:p>
          <a:p>
            <a:pPr marL="514350" indent="-514350" algn="just" rtl="1">
              <a:lnSpc>
                <a:spcPct val="150000"/>
              </a:lnSpc>
              <a:buFont typeface="Wingdings 2" pitchFamily="18" charset="2"/>
              <a:buNone/>
              <a:defRPr/>
            </a:pPr>
            <a:r>
              <a:rPr lang="ar-EG" sz="3800" b="1" dirty="0" smtClean="0">
                <a:solidFill>
                  <a:schemeClr val="tx1">
                    <a:lumMod val="95000"/>
                    <a:lumOff val="5000"/>
                  </a:schemeClr>
                </a:solidFill>
                <a:latin typeface="Times New Roman" pitchFamily="18" charset="0"/>
                <a:cs typeface="Times New Roman" pitchFamily="18" charset="0"/>
              </a:rPr>
              <a:t>	تنتج من إخصاب بويضة واحدة ويتكون زيجوت يحدث له انقسام لخليتين تبدأ كل منهما فى تكوين جنين منفرد وفى هذه الحالة يكون الجنينين متشابهين فى الجنس والتراكيب الوراثية والشكل الخالرجى.</a:t>
            </a:r>
            <a:endParaRPr lang="en-US" sz="3800" b="1" dirty="0" smtClean="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685800" y="1295400"/>
            <a:ext cx="7543800" cy="4648200"/>
          </a:xfrm>
        </p:spPr>
        <p:txBody>
          <a:bodyPr>
            <a:normAutofit fontScale="92500"/>
          </a:bodyPr>
          <a:lstStyle/>
          <a:p>
            <a:pPr algn="ctr" rtl="1">
              <a:buFont typeface="Wingdings 2" pitchFamily="18" charset="2"/>
              <a:buNone/>
              <a:defRPr/>
            </a:pPr>
            <a:r>
              <a:rPr lang="ar-SA" sz="2600" b="1" dirty="0" smtClean="0">
                <a:latin typeface="Times New Roman" pitchFamily="18" charset="0"/>
                <a:cs typeface="Times New Roman" pitchFamily="18" charset="0"/>
              </a:rPr>
              <a:t>ذكور التربية (الطلائق) </a:t>
            </a:r>
            <a:r>
              <a:rPr lang="en-US" sz="2600" b="1" dirty="0" smtClean="0">
                <a:latin typeface="Times New Roman" pitchFamily="18" charset="0"/>
                <a:cs typeface="Times New Roman" pitchFamily="18" charset="0"/>
              </a:rPr>
              <a:t>Breeding Bulls</a:t>
            </a:r>
            <a:endParaRPr lang="en-GB" sz="2600" b="1" dirty="0" smtClean="0">
              <a:latin typeface="Times New Roman" pitchFamily="18" charset="0"/>
              <a:cs typeface="Times New Roman" pitchFamily="18" charset="0"/>
            </a:endParaRPr>
          </a:p>
          <a:p>
            <a:pPr indent="1588" algn="just" rtl="1">
              <a:lnSpc>
                <a:spcPct val="170000"/>
              </a:lnSpc>
              <a:buFont typeface="Wingdings 2" pitchFamily="18" charset="2"/>
              <a:buNone/>
              <a:defRPr/>
            </a:pPr>
            <a:endParaRPr lang="ar-EG" sz="2100" b="1" dirty="0" smtClean="0">
              <a:latin typeface="Times New Roman" pitchFamily="18" charset="0"/>
              <a:cs typeface="Times New Roman" pitchFamily="18" charset="0"/>
            </a:endParaRPr>
          </a:p>
          <a:p>
            <a:pPr indent="1588" algn="just" rtl="1">
              <a:lnSpc>
                <a:spcPct val="170000"/>
              </a:lnSpc>
              <a:buFont typeface="Wingdings 2" pitchFamily="18" charset="2"/>
              <a:buNone/>
              <a:defRPr/>
            </a:pPr>
            <a:endParaRPr lang="ar-EG" sz="2100" b="1" dirty="0" smtClean="0">
              <a:latin typeface="Times New Roman" pitchFamily="18" charset="0"/>
              <a:cs typeface="Times New Roman" pitchFamily="18" charset="0"/>
            </a:endParaRPr>
          </a:p>
          <a:p>
            <a:pPr indent="-176213" algn="just" rtl="1">
              <a:lnSpc>
                <a:spcPct val="170000"/>
              </a:lnSpc>
              <a:buFont typeface="Wingdings 2" pitchFamily="18" charset="2"/>
              <a:buBlip>
                <a:blip r:embed="rId2"/>
              </a:buBlip>
              <a:defRPr/>
            </a:pPr>
            <a:r>
              <a:rPr lang="ar-SA" sz="2100" b="1" dirty="0" smtClean="0">
                <a:latin typeface="Times New Roman" pitchFamily="18" charset="0"/>
                <a:cs typeface="Times New Roman" pitchFamily="18" charset="0"/>
              </a:rPr>
              <a:t>مقولة مشهورة بين مربى الحيوان، وهى صحيحة من الناحية العلمية وذلك لان </a:t>
            </a:r>
            <a:r>
              <a:rPr lang="ar-SA" sz="2100" b="1" u="sng" dirty="0" smtClean="0">
                <a:latin typeface="Times New Roman" pitchFamily="18" charset="0"/>
                <a:cs typeface="Times New Roman" pitchFamily="18" charset="0"/>
              </a:rPr>
              <a:t>الإناث من الماشية تلد مولودا واحدا كل سنة </a:t>
            </a:r>
            <a:r>
              <a:rPr lang="ar-SA" sz="2100" b="1" dirty="0" smtClean="0">
                <a:solidFill>
                  <a:srgbClr val="FF0000"/>
                </a:solidFill>
                <a:latin typeface="Times New Roman" pitchFamily="18" charset="0"/>
                <a:cs typeface="Times New Roman" pitchFamily="18" charset="0"/>
              </a:rPr>
              <a:t>ولكن</a:t>
            </a:r>
            <a:r>
              <a:rPr lang="ar-SA" sz="2100" b="1" dirty="0" smtClean="0">
                <a:latin typeface="Times New Roman" pitchFamily="18" charset="0"/>
                <a:cs typeface="Times New Roman" pitchFamily="18" charset="0"/>
              </a:rPr>
              <a:t> </a:t>
            </a:r>
            <a:r>
              <a:rPr lang="ar-SA" sz="2100" b="1" u="sng" dirty="0" smtClean="0">
                <a:latin typeface="Times New Roman" pitchFamily="18" charset="0"/>
                <a:cs typeface="Times New Roman" pitchFamily="18" charset="0"/>
              </a:rPr>
              <a:t>الذكر يكون أبا لعدد كبير من المواليد</a:t>
            </a:r>
            <a:r>
              <a:rPr lang="ar-EG" sz="2100" b="1" u="sng" dirty="0" smtClean="0">
                <a:latin typeface="Times New Roman" pitchFamily="18" charset="0"/>
                <a:cs typeface="Times New Roman" pitchFamily="18" charset="0"/>
              </a:rPr>
              <a:t>.</a:t>
            </a:r>
          </a:p>
          <a:p>
            <a:pPr indent="-176213" algn="just" rtl="1">
              <a:lnSpc>
                <a:spcPct val="170000"/>
              </a:lnSpc>
              <a:buFont typeface="Wingdings 2" pitchFamily="18" charset="2"/>
              <a:buBlip>
                <a:blip r:embed="rId2"/>
              </a:buBlip>
              <a:defRPr/>
            </a:pPr>
            <a:r>
              <a:rPr lang="ar-SA" sz="2100" b="1" dirty="0" smtClean="0">
                <a:latin typeface="Times New Roman" pitchFamily="18" charset="0"/>
                <a:cs typeface="Times New Roman" pitchFamily="18" charset="0"/>
              </a:rPr>
              <a:t>ونظرا لان كل حيوان يرث نصف صفاته من أبيه فان الذكر نصف القطيع </a:t>
            </a:r>
            <a:endParaRPr lang="ar-EG" sz="2100" b="1" dirty="0" smtClean="0">
              <a:latin typeface="Times New Roman" pitchFamily="18" charset="0"/>
              <a:cs typeface="Times New Roman" pitchFamily="18" charset="0"/>
            </a:endParaRPr>
          </a:p>
          <a:p>
            <a:pPr indent="-176213" algn="just" rtl="1">
              <a:lnSpc>
                <a:spcPct val="170000"/>
              </a:lnSpc>
              <a:buFont typeface="Wingdings 2" pitchFamily="18" charset="2"/>
              <a:buBlip>
                <a:blip r:embed="rId2"/>
              </a:buBlip>
              <a:defRPr/>
            </a:pPr>
            <a:r>
              <a:rPr lang="ar-SA" sz="2100" b="1" dirty="0" smtClean="0">
                <a:latin typeface="Times New Roman" pitchFamily="18" charset="0"/>
                <a:cs typeface="Times New Roman" pitchFamily="18" charset="0"/>
              </a:rPr>
              <a:t>أن أفضل طريقة لتحسين أداء القطيع هى إدخال الصفات الوراثية المرغوبة عن طريق الذكر الذى يحمل هذه الصفات وخصوصاً باستعمال التلقيح الاصطناعى.</a:t>
            </a:r>
            <a:endParaRPr lang="ar-EG" sz="2100" b="1" dirty="0" smtClean="0">
              <a:latin typeface="Times New Roman" pitchFamily="18" charset="0"/>
              <a:cs typeface="Times New Roman" pitchFamily="18" charset="0"/>
            </a:endParaRPr>
          </a:p>
        </p:txBody>
      </p:sp>
      <p:sp>
        <p:nvSpPr>
          <p:cNvPr id="9" name="Round Diagonal Corner Rectangle 8"/>
          <p:cNvSpPr/>
          <p:nvPr/>
        </p:nvSpPr>
        <p:spPr>
          <a:xfrm>
            <a:off x="2362200" y="1981200"/>
            <a:ext cx="4191000" cy="762000"/>
          </a:xfrm>
          <a:prstGeom prst="round2DiagRect">
            <a:avLst>
              <a:gd name="adj1" fmla="val 50000"/>
              <a:gd name="adj2" fmla="val 0"/>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ar-SA" sz="3600" b="1" dirty="0">
                <a:solidFill>
                  <a:srgbClr val="C00000"/>
                </a:solidFill>
                <a:latin typeface="Times New Roman" pitchFamily="18" charset="0"/>
                <a:cs typeface="Times New Roman" pitchFamily="18" charset="0"/>
              </a:rPr>
              <a:t>"الطلوقة نصف القطيع"</a:t>
            </a:r>
            <a:endParaRPr lang="en-GB" sz="3600" b="1" dirty="0">
              <a:solidFill>
                <a:srgbClr val="C00000"/>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685800" y="1143000"/>
            <a:ext cx="7543800" cy="4876800"/>
          </a:xfrm>
        </p:spPr>
        <p:txBody>
          <a:bodyPr>
            <a:normAutofit fontScale="47500" lnSpcReduction="20000"/>
          </a:bodyPr>
          <a:lstStyle/>
          <a:p>
            <a:pPr algn="just" rtl="1">
              <a:lnSpc>
                <a:spcPct val="170000"/>
              </a:lnSpc>
              <a:buFont typeface="Wingdings 2" pitchFamily="18" charset="2"/>
              <a:buNone/>
              <a:defRPr/>
            </a:pPr>
            <a:r>
              <a:rPr lang="ar-EG" sz="5500"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sz="5100" b="1" dirty="0" smtClean="0">
                <a:latin typeface="Times New Roman" pitchFamily="18" charset="0"/>
                <a:cs typeface="Times New Roman" pitchFamily="18" charset="0"/>
              </a:rPr>
              <a:t>ثانياً: العوامل والتشوهات الوراثية المرتبطة بإنخفاض الخصوبة</a:t>
            </a:r>
          </a:p>
          <a:p>
            <a:pPr marL="514350" indent="-514350" algn="just" rtl="1">
              <a:lnSpc>
                <a:spcPct val="150000"/>
              </a:lnSpc>
              <a:buFont typeface="Wingdings 2" pitchFamily="18" charset="2"/>
              <a:buNone/>
              <a:defRPr/>
            </a:pPr>
            <a:r>
              <a:rPr lang="ar-EG" sz="4600" b="1" dirty="0" smtClean="0">
                <a:solidFill>
                  <a:schemeClr val="tx1">
                    <a:lumMod val="95000"/>
                    <a:lumOff val="5000"/>
                  </a:schemeClr>
                </a:solidFill>
                <a:latin typeface="Times New Roman" pitchFamily="18" charset="0"/>
                <a:cs typeface="Times New Roman" pitchFamily="18" charset="0"/>
              </a:rPr>
              <a:t>4. الخصية المعلقة</a:t>
            </a:r>
          </a:p>
          <a:p>
            <a:pPr marL="514350" indent="-514350" algn="just" rtl="1">
              <a:lnSpc>
                <a:spcPct val="150000"/>
              </a:lnSpc>
              <a:buFont typeface="Wingdings 2" pitchFamily="18" charset="2"/>
              <a:buNone/>
              <a:defRPr/>
            </a:pPr>
            <a:r>
              <a:rPr lang="ar-EG" sz="3800" b="1" dirty="0" smtClean="0">
                <a:solidFill>
                  <a:schemeClr val="tx1">
                    <a:lumMod val="95000"/>
                    <a:lumOff val="5000"/>
                  </a:schemeClr>
                </a:solidFill>
                <a:latin typeface="Times New Roman" pitchFamily="18" charset="0"/>
                <a:cs typeface="Times New Roman" pitchFamily="18" charset="0"/>
              </a:rPr>
              <a:t>	وهى صفة وراثية ينتج عنها بقاء احدى الخصيتين أو كلاهما فى التجويف البطنى ولم تنزل فى كيس الصفن، وفى حالة الخصيتين المعلقتين يكون الذكر عقيم تماما لعدم تكون حيوانات منوية، بينما فى حالة وجود خصية واحدة معلقة والأخرى فى كيس الصفن فأن الأخيرة تنتج الحيوانات المنوية ولكن تنخفض خصوبة هذا الذكر عن الذكور الطبيعية.</a:t>
            </a:r>
          </a:p>
          <a:p>
            <a:pPr marL="514350" indent="-514350" algn="just" rtl="1">
              <a:lnSpc>
                <a:spcPct val="150000"/>
              </a:lnSpc>
              <a:buFont typeface="Wingdings 2" pitchFamily="18" charset="2"/>
              <a:buNone/>
              <a:defRPr/>
            </a:pPr>
            <a:r>
              <a:rPr lang="ar-EG" sz="4600" b="1" dirty="0" smtClean="0">
                <a:solidFill>
                  <a:schemeClr val="tx1">
                    <a:lumMod val="95000"/>
                    <a:lumOff val="5000"/>
                  </a:schemeClr>
                </a:solidFill>
                <a:latin typeface="Times New Roman" pitchFamily="18" charset="0"/>
                <a:cs typeface="Times New Roman" pitchFamily="18" charset="0"/>
              </a:rPr>
              <a:t>5. المرض الأبيض فى العجلات</a:t>
            </a:r>
          </a:p>
          <a:p>
            <a:pPr marL="514350" indent="-514350" algn="just" rtl="1">
              <a:lnSpc>
                <a:spcPct val="150000"/>
              </a:lnSpc>
              <a:buFont typeface="Wingdings 2" pitchFamily="18" charset="2"/>
              <a:buNone/>
              <a:defRPr/>
            </a:pPr>
            <a:r>
              <a:rPr lang="ar-EG" sz="3800" b="1" dirty="0" smtClean="0">
                <a:solidFill>
                  <a:schemeClr val="tx1">
                    <a:lumMod val="95000"/>
                    <a:lumOff val="5000"/>
                  </a:schemeClr>
                </a:solidFill>
                <a:latin typeface="Times New Roman" pitchFamily="18" charset="0"/>
                <a:cs typeface="Times New Roman" pitchFamily="18" charset="0"/>
              </a:rPr>
              <a:t>	ويحتمل أنها صفة وراثية ينتج عنها تكوين غشاء بين المهبل والرحم يمنع الحيوانات المنوية من الوصول للبويضة وأخصابها. ويمكن إجراء عملية جراحية لحل هذه المشكلة.</a:t>
            </a:r>
            <a:endParaRPr lang="en-US" sz="3800" b="1" dirty="0" smtClean="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fontScale="85000" lnSpcReduction="20000"/>
          </a:bodyPr>
          <a:lstStyle/>
          <a:p>
            <a:pPr algn="just" rtl="1">
              <a:lnSpc>
                <a:spcPct val="170000"/>
              </a:lnSpc>
              <a:buFont typeface="Wingdings 2" pitchFamily="18" charset="2"/>
              <a:buNone/>
              <a:defRPr/>
            </a:pPr>
            <a:r>
              <a:rPr lang="ar-EG"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b="1" dirty="0" smtClean="0">
                <a:latin typeface="Times New Roman" pitchFamily="18" charset="0"/>
                <a:cs typeface="Times New Roman" pitchFamily="18" charset="0"/>
              </a:rPr>
              <a:t>ثالثاً: العوامل البيئية المرتبطة بإنخفاض الخصوبة</a:t>
            </a:r>
          </a:p>
          <a:p>
            <a:pPr marL="514350" indent="-514350" algn="just" rtl="1">
              <a:lnSpc>
                <a:spcPct val="170000"/>
              </a:lnSpc>
              <a:buFont typeface="Wingdings 2" pitchFamily="18" charset="2"/>
              <a:buNone/>
              <a:defRPr/>
            </a:pPr>
            <a:r>
              <a:rPr lang="ar-EG" b="1" dirty="0" smtClean="0">
                <a:solidFill>
                  <a:schemeClr val="tx1">
                    <a:lumMod val="95000"/>
                    <a:lumOff val="5000"/>
                  </a:schemeClr>
                </a:solidFill>
                <a:latin typeface="Times New Roman" pitchFamily="18" charset="0"/>
                <a:cs typeface="Times New Roman" pitchFamily="18" charset="0"/>
              </a:rPr>
              <a:t>1. العوامل الغذائية المرتبطة بإنخفاض الخصوبة</a:t>
            </a:r>
          </a:p>
          <a:p>
            <a:pPr marL="514350" indent="-514350" algn="just" rtl="1">
              <a:lnSpc>
                <a:spcPct val="170000"/>
              </a:lnSpc>
              <a:buFont typeface="Wingdings 2" pitchFamily="18" charset="2"/>
              <a:buNone/>
              <a:defRPr/>
            </a:pPr>
            <a:r>
              <a:rPr lang="ar-EG" b="1" dirty="0" smtClean="0">
                <a:solidFill>
                  <a:schemeClr val="tx1">
                    <a:lumMod val="95000"/>
                    <a:lumOff val="5000"/>
                  </a:schemeClr>
                </a:solidFill>
                <a:latin typeface="Times New Roman" pitchFamily="18" charset="0"/>
                <a:cs typeface="Times New Roman" pitchFamily="18" charset="0"/>
              </a:rPr>
              <a:t>	المتناول من الطاقة والبروتين </a:t>
            </a:r>
            <a:r>
              <a:rPr lang="ar-EG" sz="2400" b="1" dirty="0" smtClean="0">
                <a:solidFill>
                  <a:schemeClr val="tx1">
                    <a:lumMod val="95000"/>
                    <a:lumOff val="5000"/>
                  </a:schemeClr>
                </a:solidFill>
                <a:latin typeface="Times New Roman" pitchFamily="18" charset="0"/>
                <a:cs typeface="Times New Roman" pitchFamily="18" charset="0"/>
              </a:rPr>
              <a:t>(ميزان الطاقة والبروتين)</a:t>
            </a:r>
          </a:p>
          <a:p>
            <a:pPr marL="514350" indent="-514350" algn="just" rtl="1">
              <a:lnSpc>
                <a:spcPct val="170000"/>
              </a:lnSpc>
              <a:buFont typeface="Wingdings 2" pitchFamily="18" charset="2"/>
              <a:buNone/>
              <a:defRPr/>
            </a:pPr>
            <a:r>
              <a:rPr lang="ar-EG" b="1" dirty="0" smtClean="0">
                <a:solidFill>
                  <a:schemeClr val="tx1">
                    <a:lumMod val="95000"/>
                    <a:lumOff val="5000"/>
                  </a:schemeClr>
                </a:solidFill>
                <a:latin typeface="Times New Roman" pitchFamily="18" charset="0"/>
                <a:cs typeface="Times New Roman" pitchFamily="18" charset="0"/>
              </a:rPr>
              <a:t>	الفيتامينات </a:t>
            </a:r>
            <a:r>
              <a:rPr lang="ar-EG" sz="2400" b="1" dirty="0" smtClean="0">
                <a:solidFill>
                  <a:schemeClr val="tx1">
                    <a:lumMod val="95000"/>
                    <a:lumOff val="5000"/>
                  </a:schemeClr>
                </a:solidFill>
                <a:latin typeface="Times New Roman" pitchFamily="18" charset="0"/>
                <a:cs typeface="Times New Roman" pitchFamily="18" charset="0"/>
              </a:rPr>
              <a:t>( فينامين </a:t>
            </a:r>
            <a:r>
              <a:rPr lang="en-US" sz="2400" b="1" dirty="0" smtClean="0">
                <a:solidFill>
                  <a:schemeClr val="tx1">
                    <a:lumMod val="95000"/>
                    <a:lumOff val="5000"/>
                  </a:schemeClr>
                </a:solidFill>
                <a:latin typeface="Times New Roman" pitchFamily="18" charset="0"/>
                <a:cs typeface="Times New Roman" pitchFamily="18" charset="0"/>
              </a:rPr>
              <a:t>A</a:t>
            </a:r>
            <a:r>
              <a:rPr lang="ar-EG" sz="2400" b="1" dirty="0" smtClean="0">
                <a:solidFill>
                  <a:schemeClr val="tx1">
                    <a:lumMod val="95000"/>
                    <a:lumOff val="5000"/>
                  </a:schemeClr>
                </a:solidFill>
                <a:latin typeface="Times New Roman" pitchFamily="18" charset="0"/>
                <a:cs typeface="Times New Roman" pitchFamily="18" charset="0"/>
              </a:rPr>
              <a:t> ، فيتامين </a:t>
            </a:r>
            <a:r>
              <a:rPr lang="en-US" sz="2400" b="1" dirty="0" smtClean="0">
                <a:solidFill>
                  <a:schemeClr val="tx1">
                    <a:lumMod val="95000"/>
                    <a:lumOff val="5000"/>
                  </a:schemeClr>
                </a:solidFill>
                <a:latin typeface="Times New Roman" pitchFamily="18" charset="0"/>
                <a:cs typeface="Times New Roman" pitchFamily="18" charset="0"/>
              </a:rPr>
              <a:t>D</a:t>
            </a:r>
            <a:r>
              <a:rPr lang="ar-EG" sz="2400" b="1" dirty="0" smtClean="0">
                <a:solidFill>
                  <a:schemeClr val="tx1">
                    <a:lumMod val="95000"/>
                    <a:lumOff val="5000"/>
                  </a:schemeClr>
                </a:solidFill>
                <a:latin typeface="Times New Roman" pitchFamily="18" charset="0"/>
                <a:cs typeface="Times New Roman" pitchFamily="18" charset="0"/>
              </a:rPr>
              <a:t>)</a:t>
            </a:r>
          </a:p>
          <a:p>
            <a:pPr marL="514350" indent="-514350" algn="just" rtl="1">
              <a:lnSpc>
                <a:spcPct val="170000"/>
              </a:lnSpc>
              <a:buFont typeface="Wingdings 2" pitchFamily="18" charset="2"/>
              <a:buNone/>
              <a:defRPr/>
            </a:pPr>
            <a:r>
              <a:rPr lang="ar-EG" b="1" dirty="0" smtClean="0">
                <a:solidFill>
                  <a:schemeClr val="tx1">
                    <a:lumMod val="95000"/>
                    <a:lumOff val="5000"/>
                  </a:schemeClr>
                </a:solidFill>
                <a:latin typeface="Times New Roman" pitchFamily="18" charset="0"/>
                <a:cs typeface="Times New Roman" pitchFamily="18" charset="0"/>
              </a:rPr>
              <a:t>	الأملاح المعدنية </a:t>
            </a:r>
            <a:r>
              <a:rPr lang="ar-EG" sz="2400" b="1" dirty="0" smtClean="0">
                <a:solidFill>
                  <a:schemeClr val="tx1">
                    <a:lumMod val="95000"/>
                    <a:lumOff val="5000"/>
                  </a:schemeClr>
                </a:solidFill>
                <a:latin typeface="Times New Roman" pitchFamily="18" charset="0"/>
                <a:cs typeface="Times New Roman" pitchFamily="18" charset="0"/>
              </a:rPr>
              <a:t>(فوسفور ، كوبلت ، نحاس ، يود ، منجنيز)</a:t>
            </a:r>
          </a:p>
          <a:p>
            <a:pPr marL="514350" indent="-514350" algn="just" rtl="1">
              <a:lnSpc>
                <a:spcPct val="170000"/>
              </a:lnSpc>
              <a:buFont typeface="Wingdings 2" pitchFamily="18" charset="2"/>
              <a:buNone/>
              <a:defRPr/>
            </a:pPr>
            <a:r>
              <a:rPr lang="ar-EG" b="1" dirty="0" smtClean="0">
                <a:solidFill>
                  <a:schemeClr val="bg1">
                    <a:lumMod val="85000"/>
                  </a:schemeClr>
                </a:solidFill>
                <a:latin typeface="Times New Roman" pitchFamily="18" charset="0"/>
                <a:cs typeface="Times New Roman" pitchFamily="18" charset="0"/>
              </a:rPr>
              <a:t>2. </a:t>
            </a:r>
            <a:endParaRPr lang="en-US" b="1" dirty="0" smtClean="0">
              <a:solidFill>
                <a:schemeClr val="bg1">
                  <a:lumMod val="85000"/>
                </a:schemeClr>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a:bodyPr>
          <a:lstStyle/>
          <a:p>
            <a:pPr algn="just" rtl="1">
              <a:lnSpc>
                <a:spcPct val="170000"/>
              </a:lnSpc>
              <a:buFont typeface="Wingdings 2" pitchFamily="18" charset="2"/>
              <a:buNone/>
              <a:defRPr/>
            </a:pPr>
            <a:r>
              <a:rPr lang="ar-EG"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b="1" dirty="0" smtClean="0">
                <a:latin typeface="Times New Roman" pitchFamily="18" charset="0"/>
                <a:cs typeface="Times New Roman" pitchFamily="18" charset="0"/>
              </a:rPr>
              <a:t>ثالثاً: العوامل البيئية المرتبطة بإنخفاض الخصوبة</a:t>
            </a:r>
          </a:p>
          <a:p>
            <a:pPr marL="514350" indent="-514350" algn="just" rtl="1">
              <a:lnSpc>
                <a:spcPct val="170000"/>
              </a:lnSpc>
              <a:buFont typeface="Wingdings 2" pitchFamily="18" charset="2"/>
              <a:buNone/>
              <a:defRPr/>
            </a:pPr>
            <a:r>
              <a:rPr lang="ar-EG" b="1" dirty="0" smtClean="0">
                <a:solidFill>
                  <a:schemeClr val="tx1">
                    <a:lumMod val="95000"/>
                    <a:lumOff val="5000"/>
                  </a:schemeClr>
                </a:solidFill>
                <a:latin typeface="Times New Roman" pitchFamily="18" charset="0"/>
                <a:cs typeface="Times New Roman" pitchFamily="18" charset="0"/>
              </a:rPr>
              <a:t>2. الموسم </a:t>
            </a:r>
            <a:r>
              <a:rPr lang="ar-EG" sz="2400" b="1" dirty="0" smtClean="0">
                <a:solidFill>
                  <a:schemeClr val="tx1">
                    <a:lumMod val="95000"/>
                    <a:lumOff val="5000"/>
                  </a:schemeClr>
                </a:solidFill>
                <a:latin typeface="Times New Roman" pitchFamily="18" charset="0"/>
                <a:cs typeface="Times New Roman" pitchFamily="18" charset="0"/>
              </a:rPr>
              <a:t>(درجة الحرارة، الرطوبة، الضوء)</a:t>
            </a:r>
          </a:p>
          <a:p>
            <a:pPr marL="514350" indent="-514350" algn="just" rtl="1">
              <a:lnSpc>
                <a:spcPct val="170000"/>
              </a:lnSpc>
              <a:buFont typeface="Wingdings 2" pitchFamily="18" charset="2"/>
              <a:buNone/>
              <a:defRPr/>
            </a:pPr>
            <a:r>
              <a:rPr lang="ar-EG" b="1" dirty="0" smtClean="0">
                <a:solidFill>
                  <a:schemeClr val="tx1">
                    <a:lumMod val="95000"/>
                    <a:lumOff val="5000"/>
                  </a:schemeClr>
                </a:solidFill>
                <a:latin typeface="Times New Roman" pitchFamily="18" charset="0"/>
                <a:cs typeface="Times New Roman" pitchFamily="18" charset="0"/>
              </a:rPr>
              <a:t>3. عمر الحيوان </a:t>
            </a:r>
            <a:r>
              <a:rPr lang="ar-EG" sz="1800" b="1" dirty="0" smtClean="0">
                <a:solidFill>
                  <a:schemeClr val="accent1">
                    <a:lumMod val="75000"/>
                  </a:schemeClr>
                </a:solidFill>
                <a:latin typeface="Times New Roman" pitchFamily="18" charset="0"/>
                <a:cs typeface="Times New Roman" pitchFamily="18" charset="0"/>
              </a:rPr>
              <a:t>(سبق ذكره)</a:t>
            </a:r>
            <a:endParaRPr lang="ar-EG" b="1" dirty="0" smtClean="0">
              <a:solidFill>
                <a:schemeClr val="accent1">
                  <a:lumMod val="75000"/>
                </a:schemeClr>
              </a:solidFill>
              <a:latin typeface="Times New Roman" pitchFamily="18" charset="0"/>
              <a:cs typeface="Times New Roman" pitchFamily="18" charset="0"/>
            </a:endParaRPr>
          </a:p>
          <a:p>
            <a:pPr marL="514350" indent="-514350" algn="just" rtl="1">
              <a:lnSpc>
                <a:spcPct val="170000"/>
              </a:lnSpc>
              <a:buFont typeface="Wingdings 2" pitchFamily="18" charset="2"/>
              <a:buNone/>
              <a:defRPr/>
            </a:pPr>
            <a:r>
              <a:rPr lang="en-US" b="1" dirty="0" smtClean="0">
                <a:solidFill>
                  <a:schemeClr val="tx1">
                    <a:lumMod val="95000"/>
                    <a:lumOff val="5000"/>
                  </a:schemeClr>
                </a:solidFill>
                <a:latin typeface="Times New Roman" pitchFamily="18" charset="0"/>
                <a:cs typeface="Times New Roman" pitchFamily="18" charset="0"/>
              </a:rPr>
              <a:t>4</a:t>
            </a:r>
            <a:r>
              <a:rPr lang="ar-EG" b="1" dirty="0" smtClean="0">
                <a:solidFill>
                  <a:schemeClr val="tx1">
                    <a:lumMod val="95000"/>
                    <a:lumOff val="5000"/>
                  </a:schemeClr>
                </a:solidFill>
                <a:latin typeface="Times New Roman" pitchFamily="18" charset="0"/>
                <a:cs typeface="Times New Roman" pitchFamily="18" charset="0"/>
              </a:rPr>
              <a:t>. إنتاج الأم من اللبن</a:t>
            </a:r>
            <a:endParaRPr lang="en-US" b="1" dirty="0" smtClean="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a:bodyPr>
          <a:lstStyle/>
          <a:p>
            <a:pPr algn="just" rtl="1">
              <a:lnSpc>
                <a:spcPct val="170000"/>
              </a:lnSpc>
              <a:buFont typeface="Wingdings 2" pitchFamily="18" charset="2"/>
              <a:buNone/>
              <a:defRPr/>
            </a:pPr>
            <a:r>
              <a:rPr lang="ar-EG" b="1" dirty="0" smtClean="0">
                <a:latin typeface="Times New Roman" pitchFamily="18" charset="0"/>
                <a:cs typeface="Times New Roman" pitchFamily="18" charset="0"/>
              </a:rPr>
              <a:t>الأسباب والعوامل التى تؤدى إلى ضعف الخصوبة فى الماشية</a:t>
            </a:r>
          </a:p>
          <a:p>
            <a:pPr algn="just" rtl="1">
              <a:lnSpc>
                <a:spcPct val="170000"/>
              </a:lnSpc>
              <a:buFont typeface="Wingdings 2" pitchFamily="18" charset="2"/>
              <a:buNone/>
              <a:defRPr/>
            </a:pPr>
            <a:r>
              <a:rPr lang="ar-EG" b="1" dirty="0" smtClean="0">
                <a:latin typeface="Times New Roman" pitchFamily="18" charset="0"/>
                <a:cs typeface="Times New Roman" pitchFamily="18" charset="0"/>
              </a:rPr>
              <a:t>رابعاً: بعض الأمراض المعدية التى تسبب إنخفاض الخصوبة</a:t>
            </a:r>
          </a:p>
          <a:p>
            <a:pPr marL="514350" indent="-514350"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1. الإجهاض المعدى فى الماشية  </a:t>
            </a:r>
            <a:r>
              <a:rPr lang="en-US" sz="2400" b="1" dirty="0" smtClean="0">
                <a:solidFill>
                  <a:schemeClr val="tx1">
                    <a:lumMod val="95000"/>
                    <a:lumOff val="5000"/>
                  </a:schemeClr>
                </a:solidFill>
                <a:latin typeface="Times New Roman" pitchFamily="18" charset="0"/>
                <a:cs typeface="Times New Roman" pitchFamily="18" charset="0"/>
              </a:rPr>
              <a:t>Brucellosis</a:t>
            </a:r>
            <a:endParaRPr lang="ar-EG" sz="2400" b="1" dirty="0" smtClean="0">
              <a:solidFill>
                <a:schemeClr val="tx1">
                  <a:lumMod val="95000"/>
                  <a:lumOff val="5000"/>
                </a:schemeClr>
              </a:solidFill>
              <a:latin typeface="Times New Roman" pitchFamily="18" charset="0"/>
              <a:cs typeface="Times New Roman" pitchFamily="18" charset="0"/>
            </a:endParaRPr>
          </a:p>
          <a:p>
            <a:pPr marL="514350" indent="-514350"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2. مرض التريكوموناس</a:t>
            </a:r>
            <a:r>
              <a:rPr lang="en-US" sz="2400" b="1" dirty="0" smtClean="0">
                <a:solidFill>
                  <a:schemeClr val="tx1">
                    <a:lumMod val="95000"/>
                    <a:lumOff val="5000"/>
                  </a:schemeClr>
                </a:solidFill>
                <a:latin typeface="Times New Roman" pitchFamily="18" charset="0"/>
                <a:cs typeface="Times New Roman" pitchFamily="18" charset="0"/>
              </a:rPr>
              <a:t> </a:t>
            </a:r>
            <a:r>
              <a:rPr lang="ar-EG" sz="2400" b="1" dirty="0" smtClean="0">
                <a:solidFill>
                  <a:schemeClr val="tx1">
                    <a:lumMod val="95000"/>
                    <a:lumOff val="5000"/>
                  </a:schemeClr>
                </a:solidFill>
                <a:latin typeface="Times New Roman" pitchFamily="18" charset="0"/>
                <a:cs typeface="Times New Roman" pitchFamily="18" charset="0"/>
              </a:rPr>
              <a:t> </a:t>
            </a:r>
            <a:r>
              <a:rPr lang="en-US" sz="2400" b="1" dirty="0" err="1" smtClean="0">
                <a:solidFill>
                  <a:schemeClr val="tx1">
                    <a:lumMod val="95000"/>
                    <a:lumOff val="5000"/>
                  </a:schemeClr>
                </a:solidFill>
                <a:latin typeface="Times New Roman" pitchFamily="18" charset="0"/>
                <a:cs typeface="Times New Roman" pitchFamily="18" charset="0"/>
              </a:rPr>
              <a:t>Trichomoniasis</a:t>
            </a:r>
            <a:endParaRPr lang="ar-EG" b="1" dirty="0" smtClean="0">
              <a:solidFill>
                <a:schemeClr val="accent1">
                  <a:lumMod val="75000"/>
                </a:schemeClr>
              </a:solidFill>
              <a:latin typeface="Times New Roman" pitchFamily="18" charset="0"/>
              <a:cs typeface="Times New Roman" pitchFamily="18" charset="0"/>
            </a:endParaRPr>
          </a:p>
          <a:p>
            <a:pPr marL="514350" indent="-514350" algn="just" rtl="1">
              <a:lnSpc>
                <a:spcPct val="170000"/>
              </a:lnSpc>
              <a:buFont typeface="Wingdings 2" pitchFamily="18" charset="2"/>
              <a:buNone/>
              <a:defRPr/>
            </a:pPr>
            <a:endParaRPr lang="en-US" b="1" dirty="0" smtClean="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a:bodyPr>
          <a:lstStyle/>
          <a:p>
            <a:pPr algn="ctr" rtl="1">
              <a:lnSpc>
                <a:spcPct val="170000"/>
              </a:lnSpc>
              <a:buFont typeface="Wingdings 2" pitchFamily="18" charset="2"/>
              <a:buNone/>
              <a:defRPr/>
            </a:pPr>
            <a:r>
              <a:rPr lang="ar-EG" b="1" dirty="0" smtClean="0">
                <a:latin typeface="Times New Roman" pitchFamily="18" charset="0"/>
                <a:cs typeface="Times New Roman" pitchFamily="18" charset="0"/>
              </a:rPr>
              <a:t>برامج إدارية لتحسين الخصوبة الطبيعية</a:t>
            </a:r>
          </a:p>
          <a:p>
            <a:pPr algn="just" rtl="1">
              <a:lnSpc>
                <a:spcPct val="170000"/>
              </a:lnSpc>
              <a:buFont typeface="Wingdings 2" pitchFamily="18" charset="2"/>
              <a:buNone/>
              <a:defRPr/>
            </a:pPr>
            <a:endParaRPr lang="ar-EG" sz="1600" b="1" dirty="0" smtClean="0">
              <a:latin typeface="Times New Roman" pitchFamily="18" charset="0"/>
              <a:cs typeface="Times New Roman" pitchFamily="18" charset="0"/>
            </a:endParaRPr>
          </a:p>
          <a:p>
            <a:pPr marL="514350" indent="-514350"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1. إستخدام طرق مناسبة لكشف الشياع</a:t>
            </a:r>
          </a:p>
          <a:p>
            <a:pPr marL="514350" indent="-514350"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2. الإهتمام بسجلات التلقيح</a:t>
            </a:r>
          </a:p>
          <a:p>
            <a:pPr marL="514350" indent="-514350"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3. الأهتمام بتحديد موعد التلقيح المناسب</a:t>
            </a:r>
            <a:endParaRPr lang="ar-EG" sz="2400" b="1" dirty="0" smtClean="0">
              <a:solidFill>
                <a:srgbClr val="FF0000"/>
              </a:solidFill>
              <a:latin typeface="Times New Roman" pitchFamily="18" charset="0"/>
              <a:cs typeface="Times New Roman" pitchFamily="18" charset="0"/>
            </a:endParaRPr>
          </a:p>
          <a:p>
            <a:pPr marL="514350" indent="-514350"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4. البرنامج البيطرى</a:t>
            </a:r>
            <a:endParaRPr lang="ar-EG" b="1" dirty="0" smtClean="0">
              <a:solidFill>
                <a:schemeClr val="accent1">
                  <a:lumMod val="75000"/>
                </a:schemeClr>
              </a:solidFill>
              <a:latin typeface="Times New Roman" pitchFamily="18" charset="0"/>
              <a:cs typeface="Times New Roman" pitchFamily="18" charset="0"/>
            </a:endParaRPr>
          </a:p>
          <a:p>
            <a:pPr marL="514350" indent="-514350" algn="just" rtl="1">
              <a:lnSpc>
                <a:spcPct val="170000"/>
              </a:lnSpc>
              <a:buFont typeface="Wingdings 2" pitchFamily="18" charset="2"/>
              <a:buNone/>
              <a:defRPr/>
            </a:pPr>
            <a:endParaRPr lang="en-US" b="1" dirty="0" smtClean="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1600200"/>
          </a:xfrm>
        </p:spPr>
        <p:txBody>
          <a:bodyPr>
            <a:normAutofit/>
          </a:bodyPr>
          <a:lstStyle/>
          <a:p>
            <a:pPr algn="ctr" rtl="1">
              <a:lnSpc>
                <a:spcPct val="170000"/>
              </a:lnSpc>
              <a:buFont typeface="Wingdings 2" pitchFamily="18" charset="2"/>
              <a:buNone/>
              <a:defRPr/>
            </a:pPr>
            <a:r>
              <a:rPr lang="ar-EG" b="1" dirty="0" smtClean="0">
                <a:latin typeface="Times New Roman" pitchFamily="18" charset="0"/>
                <a:cs typeface="Times New Roman" pitchFamily="18" charset="0"/>
              </a:rPr>
              <a:t>برامج إدارية لتحسين الخصوبة الطبيعية</a:t>
            </a:r>
          </a:p>
          <a:p>
            <a:pPr marL="360363" indent="-36036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الأهتمام بتحديد موعد التلقيح المناسب</a:t>
            </a:r>
            <a:endParaRPr lang="ar-EG" sz="2400" b="1" dirty="0" smtClean="0">
              <a:solidFill>
                <a:srgbClr val="FF0000"/>
              </a:solidFill>
              <a:latin typeface="Times New Roman" pitchFamily="18" charset="0"/>
              <a:cs typeface="Times New Roman" pitchFamily="18" charset="0"/>
            </a:endParaRPr>
          </a:p>
        </p:txBody>
      </p:sp>
      <p:pic>
        <p:nvPicPr>
          <p:cNvPr id="86022" name="Picture 3"/>
          <p:cNvPicPr>
            <a:picLocks noChangeAspect="1" noChangeArrowheads="1"/>
          </p:cNvPicPr>
          <p:nvPr/>
        </p:nvPicPr>
        <p:blipFill>
          <a:blip r:embed="rId2"/>
          <a:srcRect/>
          <a:stretch>
            <a:fillRect/>
          </a:stretch>
        </p:blipFill>
        <p:spPr bwMode="auto">
          <a:xfrm>
            <a:off x="1600200" y="2743200"/>
            <a:ext cx="5867400" cy="29337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fontScale="92500"/>
          </a:bodyPr>
          <a:lstStyle/>
          <a:p>
            <a:pPr algn="ctr" rtl="1">
              <a:lnSpc>
                <a:spcPct val="170000"/>
              </a:lnSpc>
              <a:buFont typeface="Wingdings 2" pitchFamily="18" charset="2"/>
              <a:buNone/>
              <a:defRPr/>
            </a:pPr>
            <a:r>
              <a:rPr lang="ar-EG" b="1" dirty="0" smtClean="0">
                <a:latin typeface="Times New Roman" pitchFamily="18" charset="0"/>
                <a:cs typeface="Times New Roman" pitchFamily="18" charset="0"/>
              </a:rPr>
              <a:t>إعتبارات خاصة لرفع الكفاءة التناسلية فى الماشية</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1. الإحتفاظ بسجلات التلقيح</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2. إجراء عملية التشميم</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3. العناية بالطلائق إبتداءاً من ولادتها عناية خاصة</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4. اختيار الميعاد المناسب لحدوث تلقيح مخصب</a:t>
            </a:r>
          </a:p>
          <a:p>
            <a:pPr marL="854075" indent="-854075"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5. العناية بفحص الطلائق للتاكد من سلامتها وخلوها من الأمراض التناسلية</a:t>
            </a:r>
          </a:p>
        </p:txBody>
      </p:sp>
    </p:spTree>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876800"/>
          </a:xfrm>
        </p:spPr>
        <p:txBody>
          <a:bodyPr>
            <a:normAutofit fontScale="92500" lnSpcReduction="20000"/>
          </a:bodyPr>
          <a:lstStyle/>
          <a:p>
            <a:pPr marL="404813" indent="-404813" algn="just" rtl="1">
              <a:lnSpc>
                <a:spcPct val="170000"/>
              </a:lnSpc>
              <a:buFont typeface="Wingdings 2" pitchFamily="18" charset="2"/>
              <a:buNone/>
              <a:defRPr/>
            </a:pPr>
            <a:endParaRPr lang="ar-EG" sz="2400" b="1" dirty="0" smtClean="0">
              <a:solidFill>
                <a:schemeClr val="tx1">
                  <a:lumMod val="95000"/>
                  <a:lumOff val="5000"/>
                </a:schemeClr>
              </a:solidFill>
              <a:latin typeface="Times New Roman" pitchFamily="18" charset="0"/>
              <a:cs typeface="Times New Roman" pitchFamily="18" charset="0"/>
            </a:endParaRP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6. الإهتمام بتغذية الحيوانات تغذية صحيحة متزنة كماً ونوعاً</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7. استعمال الطلائق فى الحجم والعمر المناسب (24-30 شهر لفحول الجاموس – 18-24 شهر لطلائق الأبقار).</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8. تخصيص عدد مناسب من الإناث سنوياً لكل ذكر (60-80 أنثى لكل طلوقة).</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9. أستبعاد الإناث التى لا تحمل أو التى إعتادت التفويت أو التى ترفض أولادها وكذلك أستبعاد الذكور التى يظهر فى أبنائها صفات غير مرغوبة.</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a:t>
            </a:r>
            <a:endParaRPr lang="en-US" b="1" dirty="0" smtClean="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a:bodyPr>
          <a:lstStyle/>
          <a:p>
            <a:pPr algn="ctr" rtl="1">
              <a:lnSpc>
                <a:spcPct val="170000"/>
              </a:lnSpc>
              <a:buFont typeface="Wingdings 2" pitchFamily="18" charset="2"/>
              <a:buNone/>
              <a:defRPr/>
            </a:pPr>
            <a:r>
              <a:rPr lang="ar-EG" b="1" dirty="0" smtClean="0">
                <a:latin typeface="Times New Roman" pitchFamily="18" charset="0"/>
                <a:cs typeface="Times New Roman" pitchFamily="18" charset="0"/>
              </a:rPr>
              <a:t>بعض مقاييس الكفاءة التناسلية فى الإناث</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1. نسبة الخصب</a:t>
            </a:r>
          </a:p>
          <a:p>
            <a:pPr marL="404813" indent="-404813" algn="just" rtl="1">
              <a:lnSpc>
                <a:spcPct val="170000"/>
              </a:lnSpc>
              <a:buFont typeface="Wingdings 2" pitchFamily="18" charset="2"/>
              <a:buNone/>
              <a:defRPr/>
            </a:pPr>
            <a:endParaRPr lang="ar-EG" sz="2400" b="1" dirty="0" smtClean="0">
              <a:solidFill>
                <a:schemeClr val="tx1">
                  <a:lumMod val="95000"/>
                  <a:lumOff val="5000"/>
                </a:schemeClr>
              </a:solidFill>
              <a:latin typeface="Times New Roman" pitchFamily="18" charset="0"/>
              <a:cs typeface="Times New Roman" pitchFamily="18" charset="0"/>
            </a:endParaRP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عدد الأبقار التى حملت من أول تلقيحة </a:t>
            </a: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a:t>
            </a:r>
            <a:r>
              <a:rPr lang="en-US" sz="2400" b="1" dirty="0" smtClean="0">
                <a:solidFill>
                  <a:schemeClr val="tx1">
                    <a:lumMod val="95000"/>
                    <a:lumOff val="5000"/>
                  </a:schemeClr>
                </a:solidFill>
                <a:latin typeface="Times New Roman" pitchFamily="18" charset="0"/>
                <a:cs typeface="Times New Roman" pitchFamily="18" charset="0"/>
              </a:rPr>
              <a:t>x</a:t>
            </a:r>
            <a:r>
              <a:rPr lang="ar-EG" sz="2400" b="1" dirty="0" smtClean="0">
                <a:solidFill>
                  <a:schemeClr val="tx1">
                    <a:lumMod val="95000"/>
                    <a:lumOff val="5000"/>
                  </a:schemeClr>
                </a:solidFill>
                <a:latin typeface="Times New Roman" pitchFamily="18" charset="0"/>
                <a:cs typeface="Times New Roman" pitchFamily="18" charset="0"/>
              </a:rPr>
              <a:t>100</a:t>
            </a: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عدد الأبقار الكلية التى تم تلقيحها أول تلقيحة</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a:t>
            </a:r>
          </a:p>
        </p:txBody>
      </p:sp>
      <p:cxnSp>
        <p:nvCxnSpPr>
          <p:cNvPr id="10" name="Straight Connector 9"/>
          <p:cNvCxnSpPr/>
          <p:nvPr/>
        </p:nvCxnSpPr>
        <p:spPr>
          <a:xfrm rot="10800000">
            <a:off x="2971800" y="4037013"/>
            <a:ext cx="4267200" cy="1587"/>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a:bodyPr>
          <a:lstStyle/>
          <a:p>
            <a:pPr algn="ctr" rtl="1">
              <a:lnSpc>
                <a:spcPct val="170000"/>
              </a:lnSpc>
              <a:buFont typeface="Wingdings 2" pitchFamily="18" charset="2"/>
              <a:buNone/>
              <a:defRPr/>
            </a:pPr>
            <a:r>
              <a:rPr lang="ar-EG" b="1" dirty="0" smtClean="0">
                <a:latin typeface="Times New Roman" pitchFamily="18" charset="0"/>
                <a:cs typeface="Times New Roman" pitchFamily="18" charset="0"/>
              </a:rPr>
              <a:t>بعض مقاييس الكفاءة التناسلية فى الإناث</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2. عدد التلقيحات اللازمة للحمل</a:t>
            </a:r>
          </a:p>
          <a:p>
            <a:pPr marL="404813" indent="-404813" algn="just" rtl="1">
              <a:lnSpc>
                <a:spcPct val="170000"/>
              </a:lnSpc>
              <a:buFont typeface="Wingdings 2" pitchFamily="18" charset="2"/>
              <a:buNone/>
              <a:defRPr/>
            </a:pPr>
            <a:endParaRPr lang="ar-EG" sz="2400" b="1" dirty="0" smtClean="0">
              <a:solidFill>
                <a:schemeClr val="tx1">
                  <a:lumMod val="95000"/>
                  <a:lumOff val="5000"/>
                </a:schemeClr>
              </a:solidFill>
              <a:latin typeface="Times New Roman" pitchFamily="18" charset="0"/>
              <a:cs typeface="Times New Roman" pitchFamily="18" charset="0"/>
            </a:endParaRP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عدد التلقيحات المستخدمة</a:t>
            </a: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a:t>
            </a: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عدد الأبقار التى حملت</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a:t>
            </a:r>
          </a:p>
        </p:txBody>
      </p:sp>
      <p:cxnSp>
        <p:nvCxnSpPr>
          <p:cNvPr id="10" name="Straight Connector 9"/>
          <p:cNvCxnSpPr/>
          <p:nvPr/>
        </p:nvCxnSpPr>
        <p:spPr>
          <a:xfrm rot="10800000">
            <a:off x="2971800" y="4037013"/>
            <a:ext cx="3276600" cy="1587"/>
          </a:xfrm>
          <a:prstGeom prst="line">
            <a:avLst/>
          </a:prstGeom>
        </p:spPr>
        <p:style>
          <a:lnRef idx="2">
            <a:schemeClr val="dk1"/>
          </a:lnRef>
          <a:fillRef idx="0">
            <a:schemeClr val="dk1"/>
          </a:fillRef>
          <a:effectRef idx="1">
            <a:schemeClr val="dk1"/>
          </a:effectRef>
          <a:fontRef idx="minor">
            <a:schemeClr val="tx1"/>
          </a:fontRef>
        </p:style>
      </p:cxnSp>
      <p:sp>
        <p:nvSpPr>
          <p:cNvPr id="90119"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GB"/>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066800"/>
            <a:ext cx="7772400" cy="47244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685800" y="1143000"/>
            <a:ext cx="7620000" cy="4724400"/>
          </a:xfrm>
        </p:spPr>
        <p:txBody>
          <a:bodyPr>
            <a:normAutofit fontScale="62500" lnSpcReduction="20000"/>
          </a:bodyPr>
          <a:lstStyle/>
          <a:p>
            <a:pPr algn="ctr" rtl="1">
              <a:buFont typeface="Wingdings 2" pitchFamily="18" charset="2"/>
              <a:buNone/>
              <a:defRPr/>
            </a:pPr>
            <a:r>
              <a:rPr lang="ar-EG" sz="3200" b="1" dirty="0" smtClean="0">
                <a:latin typeface="Times New Roman" pitchFamily="18" charset="0"/>
                <a:cs typeface="Times New Roman" pitchFamily="18" charset="0"/>
              </a:rPr>
              <a:t>إختيار </a:t>
            </a:r>
            <a:r>
              <a:rPr lang="ar-SA" sz="3200" b="1" dirty="0" smtClean="0">
                <a:latin typeface="Times New Roman" pitchFamily="18" charset="0"/>
                <a:cs typeface="Times New Roman" pitchFamily="18" charset="0"/>
              </a:rPr>
              <a:t>ذكور التربية</a:t>
            </a:r>
            <a:endParaRPr lang="ar-EG" sz="3200" b="1" dirty="0" smtClean="0">
              <a:latin typeface="Times New Roman" pitchFamily="18" charset="0"/>
              <a:cs typeface="Times New Roman" pitchFamily="18" charset="0"/>
            </a:endParaRPr>
          </a:p>
          <a:p>
            <a:pPr algn="just" rtl="1">
              <a:buFont typeface="Wingdings 2" pitchFamily="18" charset="2"/>
              <a:buNone/>
              <a:defRPr/>
            </a:pPr>
            <a:endParaRPr lang="ar-EG" sz="300" b="1" dirty="0" smtClean="0">
              <a:latin typeface="Times New Roman" pitchFamily="18" charset="0"/>
              <a:cs typeface="Times New Roman" pitchFamily="18" charset="0"/>
            </a:endParaRPr>
          </a:p>
          <a:p>
            <a:pPr indent="-176213" algn="just" rtl="1">
              <a:lnSpc>
                <a:spcPct val="170000"/>
              </a:lnSpc>
              <a:buFont typeface="Wingdings 2" pitchFamily="18" charset="2"/>
              <a:buNone/>
              <a:defRPr/>
            </a:pPr>
            <a:r>
              <a:rPr lang="ar-SA" sz="2000" b="1" dirty="0" smtClean="0">
                <a:latin typeface="Times New Roman" pitchFamily="18" charset="0"/>
                <a:cs typeface="Times New Roman" pitchFamily="18" charset="0"/>
              </a:rPr>
              <a:t>يجرى اختيار ذكور التربية على الأسس التالية:</a:t>
            </a:r>
            <a:endParaRPr lang="ar-EG" sz="2000" b="1" dirty="0" smtClean="0">
              <a:latin typeface="Times New Roman" pitchFamily="18" charset="0"/>
              <a:cs typeface="Times New Roman" pitchFamily="18" charset="0"/>
            </a:endParaRPr>
          </a:p>
          <a:p>
            <a:pPr marL="355600" indent="-266700" algn="just" rtl="1">
              <a:lnSpc>
                <a:spcPct val="170000"/>
              </a:lnSpc>
              <a:buClrTx/>
              <a:buFont typeface="+mj-lt"/>
              <a:buAutoNum type="arabicPeriod"/>
              <a:defRPr/>
            </a:pPr>
            <a:r>
              <a:rPr lang="ar-SA" sz="2600" b="1" u="sng" dirty="0" smtClean="0">
                <a:latin typeface="Times New Roman" pitchFamily="18" charset="0"/>
                <a:cs typeface="Times New Roman" pitchFamily="18" charset="0"/>
              </a:rPr>
              <a:t>المظهر الخارجى:</a:t>
            </a:r>
            <a:endParaRPr lang="ar-EG" sz="2600" b="1" u="sng" dirty="0" smtClean="0">
              <a:latin typeface="Times New Roman" pitchFamily="18" charset="0"/>
              <a:cs typeface="Times New Roman" pitchFamily="18" charset="0"/>
            </a:endParaRPr>
          </a:p>
          <a:p>
            <a:pPr marL="355600" indent="266700" algn="just" rtl="1">
              <a:lnSpc>
                <a:spcPct val="170000"/>
              </a:lnSpc>
              <a:buFont typeface="Wingdings 2" pitchFamily="18" charset="2"/>
              <a:buNone/>
              <a:defRPr/>
            </a:pPr>
            <a:r>
              <a:rPr lang="ar-SA" sz="2100" b="1" dirty="0" smtClean="0">
                <a:latin typeface="Times New Roman" pitchFamily="18" charset="0"/>
                <a:cs typeface="Times New Roman" pitchFamily="18" charset="0"/>
              </a:rPr>
              <a:t>المظهر الخارجى للطلوقة </a:t>
            </a:r>
            <a:r>
              <a:rPr lang="ar-SA" sz="2100" b="1" u="sng" dirty="0" smtClean="0">
                <a:latin typeface="Times New Roman" pitchFamily="18" charset="0"/>
                <a:cs typeface="Times New Roman" pitchFamily="18" charset="0"/>
              </a:rPr>
              <a:t>أساس ضعيف جدا للحكم على صفات الإدرار التى يمكن ان يورثها لبناته</a:t>
            </a:r>
            <a:r>
              <a:rPr lang="ar-SA" sz="2100" b="1" dirty="0" smtClean="0">
                <a:latin typeface="Times New Roman" pitchFamily="18" charset="0"/>
                <a:cs typeface="Times New Roman" pitchFamily="18" charset="0"/>
              </a:rPr>
              <a:t> وليس هناك ارتباط بين شكل الذكر وصفات انتاج اللبن ولكنها أكثر الطرق التى يستعملها المزارعون فى مصر لعدم وجود سجلات للنسب والانتاج لديهم</a:t>
            </a:r>
            <a:r>
              <a:rPr lang="en-US" sz="2100" b="1" dirty="0" smtClean="0">
                <a:latin typeface="Times New Roman" pitchFamily="18" charset="0"/>
                <a:cs typeface="Times New Roman" pitchFamily="18" charset="0"/>
              </a:rPr>
              <a:t>.</a:t>
            </a:r>
            <a:endParaRPr lang="en-GB" sz="2100" b="1" dirty="0" smtClean="0">
              <a:latin typeface="Times New Roman" pitchFamily="18" charset="0"/>
              <a:cs typeface="Times New Roman" pitchFamily="18" charset="0"/>
            </a:endParaRPr>
          </a:p>
          <a:p>
            <a:pPr marL="355600" indent="-266700" algn="just" rtl="1">
              <a:lnSpc>
                <a:spcPct val="170000"/>
              </a:lnSpc>
              <a:buClrTx/>
              <a:buFont typeface="+mj-lt"/>
              <a:buAutoNum type="arabicPeriod" startAt="2"/>
              <a:defRPr/>
            </a:pPr>
            <a:r>
              <a:rPr lang="ar-SA" sz="2600" b="1" u="sng" dirty="0" smtClean="0">
                <a:latin typeface="Times New Roman" pitchFamily="18" charset="0"/>
                <a:cs typeface="Times New Roman" pitchFamily="18" charset="0"/>
              </a:rPr>
              <a:t>أداء الأقارب (النسب):</a:t>
            </a:r>
            <a:endParaRPr lang="en-GB" sz="2600" b="1" u="sng" dirty="0" smtClean="0">
              <a:latin typeface="Times New Roman" pitchFamily="18" charset="0"/>
              <a:cs typeface="Times New Roman" pitchFamily="18" charset="0"/>
            </a:endParaRPr>
          </a:p>
          <a:p>
            <a:pPr marL="355600" indent="266700" algn="just" rtl="1">
              <a:lnSpc>
                <a:spcPct val="170000"/>
              </a:lnSpc>
              <a:buFont typeface="Wingdings 2" pitchFamily="18" charset="2"/>
              <a:buNone/>
              <a:defRPr/>
            </a:pPr>
            <a:r>
              <a:rPr lang="ar-SA" sz="2100" b="1" dirty="0" smtClean="0">
                <a:latin typeface="Times New Roman" pitchFamily="18" charset="0"/>
                <a:cs typeface="Times New Roman" pitchFamily="18" charset="0"/>
              </a:rPr>
              <a:t>هو الأساس المهم </a:t>
            </a:r>
            <a:r>
              <a:rPr lang="ar-SA" sz="2100" b="1" u="sng" dirty="0" smtClean="0">
                <a:latin typeface="Times New Roman" pitchFamily="18" charset="0"/>
                <a:cs typeface="Times New Roman" pitchFamily="18" charset="0"/>
              </a:rPr>
              <a:t>لاختيار الحيوان الذى لم يعرف انتاجية بعد</a:t>
            </a:r>
            <a:r>
              <a:rPr lang="ar-EG" sz="2100" b="1" dirty="0" smtClean="0">
                <a:latin typeface="Times New Roman" pitchFamily="18" charset="0"/>
                <a:cs typeface="Times New Roman" pitchFamily="18" charset="0"/>
              </a:rPr>
              <a:t>،</a:t>
            </a:r>
            <a:r>
              <a:rPr lang="ar-SA" sz="2100" b="1" dirty="0" smtClean="0">
                <a:latin typeface="Times New Roman" pitchFamily="18" charset="0"/>
                <a:cs typeface="Times New Roman" pitchFamily="18" charset="0"/>
              </a:rPr>
              <a:t> وليس النسب الجيد ضمانا أكيدا لكفاءة الحيوان من ناحية توريث صفاته لبناته </a:t>
            </a:r>
            <a:r>
              <a:rPr lang="ar-SA" sz="2100" b="1" u="sng" dirty="0" smtClean="0">
                <a:latin typeface="Times New Roman" pitchFamily="18" charset="0"/>
                <a:cs typeface="Times New Roman" pitchFamily="18" charset="0"/>
              </a:rPr>
              <a:t>ولكنه أفضل أساس إذا لم تتوفر البيانات الانتاجية اللازمة</a:t>
            </a:r>
            <a:r>
              <a:rPr lang="ar-SA" sz="2100" b="1" dirty="0" smtClean="0">
                <a:latin typeface="Times New Roman" pitchFamily="18" charset="0"/>
                <a:cs typeface="Times New Roman" pitchFamily="18" charset="0"/>
              </a:rPr>
              <a:t>.</a:t>
            </a:r>
            <a:endParaRPr lang="ar-EG" sz="2100" b="1" dirty="0" smtClean="0">
              <a:latin typeface="Times New Roman" pitchFamily="18" charset="0"/>
              <a:cs typeface="Times New Roman" pitchFamily="18" charset="0"/>
            </a:endParaRPr>
          </a:p>
          <a:p>
            <a:pPr marL="355600" indent="-266700" algn="just" rtl="1">
              <a:lnSpc>
                <a:spcPct val="170000"/>
              </a:lnSpc>
              <a:buClrTx/>
              <a:buFont typeface="+mj-lt"/>
              <a:buAutoNum type="arabicPeriod" startAt="3"/>
              <a:defRPr/>
            </a:pPr>
            <a:r>
              <a:rPr lang="ar-SA" sz="2600" b="1" u="sng" dirty="0" smtClean="0">
                <a:latin typeface="Times New Roman" pitchFamily="18" charset="0"/>
                <a:cs typeface="Times New Roman" pitchFamily="18" charset="0"/>
              </a:rPr>
              <a:t>اختبار النسل:</a:t>
            </a:r>
            <a:endParaRPr lang="en-GB" sz="2600" b="1" u="sng" dirty="0" smtClean="0">
              <a:latin typeface="Times New Roman" pitchFamily="18" charset="0"/>
              <a:cs typeface="Times New Roman" pitchFamily="18" charset="0"/>
            </a:endParaRPr>
          </a:p>
          <a:p>
            <a:pPr marL="355600" indent="266700" algn="just" rtl="1">
              <a:lnSpc>
                <a:spcPct val="170000"/>
              </a:lnSpc>
              <a:buFont typeface="Wingdings 2" pitchFamily="18" charset="2"/>
              <a:buNone/>
              <a:defRPr/>
            </a:pPr>
            <a:r>
              <a:rPr lang="ar-SA" sz="2100" b="1" dirty="0" smtClean="0">
                <a:latin typeface="Times New Roman" pitchFamily="18" charset="0"/>
                <a:cs typeface="Times New Roman" pitchFamily="18" charset="0"/>
              </a:rPr>
              <a:t>تتلخص الطريقة فى ان يسمح للذكر بتلقيح عدد من الاناث تختار عشوائيا ويترك الذكر دون استعمال حتى تنمو بناته وتنضج وتلقح وتلد وتحلب ثم يقارن انتاجها بانتاج أمهاتها فإذا كان انتاج البنات أكبر من الأمهات كان الذكر ممتازا عن مستوى القطيع وهذا يستغرق 4 سنوات على الأقل وعندما يثبت أن الثور له كفائه لتوريث صفات الإدرار الغزير لبناته يعرف </a:t>
            </a:r>
            <a:r>
              <a:rPr lang="ar-SA" sz="2600" b="1" dirty="0" smtClean="0">
                <a:solidFill>
                  <a:srgbClr val="C00000"/>
                </a:solidFill>
                <a:latin typeface="Times New Roman" pitchFamily="18" charset="0"/>
                <a:cs typeface="Times New Roman" pitchFamily="18" charset="0"/>
              </a:rPr>
              <a:t>بالطلوقة المختبر </a:t>
            </a:r>
            <a:r>
              <a:rPr lang="en-US" sz="2600" b="1" dirty="0" smtClean="0">
                <a:solidFill>
                  <a:srgbClr val="C00000"/>
                </a:solidFill>
                <a:latin typeface="Times New Roman" pitchFamily="18" charset="0"/>
                <a:cs typeface="Times New Roman" pitchFamily="18" charset="0"/>
              </a:rPr>
              <a:t>Proven Sire</a:t>
            </a:r>
            <a:r>
              <a:rPr lang="ar-SA" sz="2600" b="1" dirty="0" smtClean="0">
                <a:solidFill>
                  <a:srgbClr val="C00000"/>
                </a:solidFill>
                <a:latin typeface="Times New Roman" pitchFamily="18" charset="0"/>
                <a:cs typeface="Times New Roman" pitchFamily="18" charset="0"/>
              </a:rPr>
              <a:t> </a:t>
            </a:r>
            <a:r>
              <a:rPr lang="ar-SA" sz="2100" b="1" u="sng" dirty="0" smtClean="0">
                <a:latin typeface="Times New Roman" pitchFamily="18" charset="0"/>
                <a:cs typeface="Times New Roman" pitchFamily="18" charset="0"/>
              </a:rPr>
              <a:t>وتعتبر هذه الطريقة أدق طرق الانتخاب.</a:t>
            </a:r>
            <a:endParaRPr lang="ar-EG" sz="2100" b="1" u="sng" dirty="0" smtClean="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a:bodyPr>
          <a:lstStyle/>
          <a:p>
            <a:pPr algn="ctr" rtl="1">
              <a:lnSpc>
                <a:spcPct val="170000"/>
              </a:lnSpc>
              <a:buFont typeface="Wingdings 2" pitchFamily="18" charset="2"/>
              <a:buNone/>
              <a:defRPr/>
            </a:pPr>
            <a:r>
              <a:rPr lang="ar-EG" b="1" dirty="0" smtClean="0">
                <a:latin typeface="Times New Roman" pitchFamily="18" charset="0"/>
                <a:cs typeface="Times New Roman" pitchFamily="18" charset="0"/>
              </a:rPr>
              <a:t>بعض مقاييس الكفاءة التناسلية فى الإناث</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3. نسبة الولادات</a:t>
            </a:r>
          </a:p>
          <a:p>
            <a:pPr marL="404813" indent="-404813" algn="just" rtl="1">
              <a:lnSpc>
                <a:spcPct val="170000"/>
              </a:lnSpc>
              <a:buFont typeface="Wingdings 2" pitchFamily="18" charset="2"/>
              <a:buNone/>
              <a:defRPr/>
            </a:pPr>
            <a:endParaRPr lang="ar-EG" sz="2400" b="1" dirty="0" smtClean="0">
              <a:solidFill>
                <a:schemeClr val="tx1">
                  <a:lumMod val="95000"/>
                  <a:lumOff val="5000"/>
                </a:schemeClr>
              </a:solidFill>
              <a:latin typeface="Times New Roman" pitchFamily="18" charset="0"/>
              <a:cs typeface="Times New Roman" pitchFamily="18" charset="0"/>
            </a:endParaRP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عدد التلقيحات المستخدمة</a:t>
            </a: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a:t>
            </a: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عدد العجول الحية المولودة</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a:t>
            </a:r>
          </a:p>
        </p:txBody>
      </p:sp>
      <p:cxnSp>
        <p:nvCxnSpPr>
          <p:cNvPr id="10" name="Straight Connector 9"/>
          <p:cNvCxnSpPr/>
          <p:nvPr/>
        </p:nvCxnSpPr>
        <p:spPr>
          <a:xfrm rot="10800000">
            <a:off x="2971800" y="4037013"/>
            <a:ext cx="3276600" cy="1587"/>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a:bodyPr>
          <a:lstStyle/>
          <a:p>
            <a:pPr algn="ctr" rtl="1">
              <a:lnSpc>
                <a:spcPct val="170000"/>
              </a:lnSpc>
              <a:buFont typeface="Wingdings 2" pitchFamily="18" charset="2"/>
              <a:buNone/>
              <a:defRPr/>
            </a:pPr>
            <a:r>
              <a:rPr lang="ar-EG" b="1" dirty="0" smtClean="0">
                <a:latin typeface="Times New Roman" pitchFamily="18" charset="0"/>
                <a:cs typeface="Times New Roman" pitchFamily="18" charset="0"/>
              </a:rPr>
              <a:t>بعض مقاييس الكفاءة التناسلية فى الإناث</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4. عدد الولادات فى حياة الحيوان (طول الحياة الإنتاجية)</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وهنا يأخذ فى الإعتبار العمر عند أول تلقيح فكلما زادت تلك الفترة قل عدد المواليد التى يمكن الحصول عليها من البقرة والعكس صحيح.</a:t>
            </a: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a:t>
            </a:r>
          </a:p>
        </p:txBody>
      </p:sp>
    </p:spTree>
  </p:cSld>
  <p:clrMapOvr>
    <a:masterClrMapping/>
  </p:clrMapOvr>
  <p:transition>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295400"/>
            <a:ext cx="7391400" cy="4419600"/>
          </a:xfrm>
        </p:spPr>
        <p:txBody>
          <a:bodyPr>
            <a:normAutofit/>
          </a:bodyPr>
          <a:lstStyle/>
          <a:p>
            <a:pPr algn="ctr" rtl="1">
              <a:lnSpc>
                <a:spcPct val="170000"/>
              </a:lnSpc>
              <a:buFont typeface="Wingdings 2" pitchFamily="18" charset="2"/>
              <a:buNone/>
              <a:defRPr/>
            </a:pPr>
            <a:r>
              <a:rPr lang="ar-EG" b="1" dirty="0" smtClean="0">
                <a:latin typeface="Times New Roman" pitchFamily="18" charset="0"/>
                <a:cs typeface="Times New Roman" pitchFamily="18" charset="0"/>
              </a:rPr>
              <a:t>بعض مقاييس الكفاءة التناسلية فى الإناث</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5. الفترة بين ولادتين</a:t>
            </a:r>
          </a:p>
          <a:p>
            <a:pPr marL="404813" indent="-404813"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وهى تشمل طول فترة الحمل مضاف إليها الفترة من الولادة وحتى التلقيح المخصب. وكلما زادت تلك الفترة قل عدد المواليد التى يمكن الحصول عليها من البقرة والعكس صحيح.</a:t>
            </a:r>
          </a:p>
          <a:p>
            <a:pPr marL="404813" indent="-404813" algn="just" rtl="1">
              <a:lnSpc>
                <a:spcPct val="11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		    	</a:t>
            </a:r>
          </a:p>
        </p:txBody>
      </p:sp>
    </p:spTree>
  </p:cSld>
  <p:clrMapOvr>
    <a:masterClrMapping/>
  </p:clrMapOvr>
  <p:transition>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6962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a:spLocks noGrp="1"/>
          </p:cNvSpPr>
          <p:nvPr>
            <p:ph idx="1"/>
          </p:nvPr>
        </p:nvSpPr>
        <p:spPr>
          <a:xfrm>
            <a:off x="838200" y="1066800"/>
            <a:ext cx="7391400" cy="2286000"/>
          </a:xfrm>
        </p:spPr>
        <p:txBody>
          <a:bodyPr>
            <a:normAutofit/>
          </a:bodyPr>
          <a:lstStyle/>
          <a:p>
            <a:pPr marL="0" indent="0" algn="just" rtl="1">
              <a:lnSpc>
                <a:spcPct val="170000"/>
              </a:lnSpc>
              <a:buFont typeface="Wingdings 2" pitchFamily="18" charset="2"/>
              <a:buNone/>
              <a:defRPr/>
            </a:pPr>
            <a:r>
              <a:rPr lang="ar-EG" sz="2400" b="1" dirty="0" smtClean="0">
                <a:solidFill>
                  <a:schemeClr val="tx1">
                    <a:lumMod val="95000"/>
                    <a:lumOff val="5000"/>
                  </a:schemeClr>
                </a:solidFill>
                <a:latin typeface="Times New Roman" pitchFamily="18" charset="0"/>
                <a:cs typeface="Times New Roman" pitchFamily="18" charset="0"/>
              </a:rPr>
              <a:t>مثــال:</a:t>
            </a:r>
          </a:p>
          <a:p>
            <a:pPr marL="269875" indent="269875" algn="just" rtl="1">
              <a:buFont typeface="Wingdings 2" pitchFamily="18" charset="2"/>
              <a:buNone/>
              <a:defRPr/>
            </a:pPr>
            <a:r>
              <a:rPr lang="ar-EG" sz="1700" b="1" dirty="0" smtClean="0">
                <a:latin typeface="Times New Roman" pitchFamily="18" charset="0"/>
                <a:cs typeface="Times New Roman" pitchFamily="18" charset="0"/>
              </a:rPr>
              <a:t>مزرعة أبقار حلابة بها 100 بقرة معدة لموسم التلقيح، عندما لقحت الأبقار لأول مرة أخصبت منها 74 بقرة وعندما لقحت باقى الأبقار للمرة الثانية أخصبت 11بقرة وعندما لقحت باقى الأبقار للمرة الثالثة أخصبت 5 بقرات. كان عدد الأبقار التى أستمرت حتى نهاية الحمل 84 بقرة وكان عدد العجول والعجلات الحية المولودة 79 مولود.</a:t>
            </a:r>
            <a:endParaRPr lang="en-GB" sz="1700" b="1" dirty="0" smtClean="0">
              <a:latin typeface="Times New Roman" pitchFamily="18" charset="0"/>
              <a:cs typeface="Times New Roman" pitchFamily="18" charset="0"/>
            </a:endParaRPr>
          </a:p>
          <a:p>
            <a:pPr marL="444500" indent="4763" algn="just" rtl="1">
              <a:buFont typeface="Wingdings 2" pitchFamily="18" charset="2"/>
              <a:buNone/>
              <a:defRPr/>
            </a:pPr>
            <a:r>
              <a:rPr lang="ar-EG" sz="1800" b="1" dirty="0" smtClean="0">
                <a:latin typeface="Times New Roman" pitchFamily="18" charset="0"/>
                <a:cs typeface="Times New Roman" pitchFamily="18" charset="0"/>
              </a:rPr>
              <a:t>إحسب كل من: </a:t>
            </a:r>
            <a:r>
              <a:rPr lang="ar-EG" sz="1800" b="1" u="sng" dirty="0" smtClean="0">
                <a:latin typeface="Times New Roman" pitchFamily="18" charset="0"/>
                <a:cs typeface="Times New Roman" pitchFamily="18" charset="0"/>
              </a:rPr>
              <a:t>نسبة الخصب</a:t>
            </a:r>
            <a:r>
              <a:rPr lang="ar-EG" sz="1800" b="1" dirty="0" smtClean="0">
                <a:latin typeface="Times New Roman" pitchFamily="18" charset="0"/>
                <a:cs typeface="Times New Roman" pitchFamily="18" charset="0"/>
              </a:rPr>
              <a:t> - </a:t>
            </a:r>
            <a:r>
              <a:rPr lang="ar-EG" sz="1800" b="1" u="sng" dirty="0" smtClean="0">
                <a:latin typeface="Times New Roman" pitchFamily="18" charset="0"/>
                <a:cs typeface="Times New Roman" pitchFamily="18" charset="0"/>
              </a:rPr>
              <a:t>عدد التلقيحات اللازمة للحمل</a:t>
            </a:r>
            <a:r>
              <a:rPr lang="ar-EG" sz="1800" b="1" dirty="0" smtClean="0">
                <a:latin typeface="Times New Roman" pitchFamily="18" charset="0"/>
                <a:cs typeface="Times New Roman" pitchFamily="18" charset="0"/>
              </a:rPr>
              <a:t> - </a:t>
            </a:r>
            <a:r>
              <a:rPr lang="ar-EG" sz="1800" b="1" u="sng" dirty="0" smtClean="0">
                <a:latin typeface="Times New Roman" pitchFamily="18" charset="0"/>
                <a:cs typeface="Times New Roman" pitchFamily="18" charset="0"/>
              </a:rPr>
              <a:t>نسبة الولادات</a:t>
            </a:r>
          </a:p>
          <a:p>
            <a:pPr marL="444500" indent="4763" algn="just" rtl="1">
              <a:buFont typeface="Wingdings 2" pitchFamily="18" charset="2"/>
              <a:buNone/>
              <a:defRPr/>
            </a:pPr>
            <a:endParaRPr lang="ar-EG" sz="1800" b="1" u="sng" dirty="0" smtClean="0">
              <a:solidFill>
                <a:schemeClr val="tx1">
                  <a:lumMod val="95000"/>
                  <a:lumOff val="5000"/>
                </a:schemeClr>
              </a:solidFill>
              <a:latin typeface="Times New Roman" pitchFamily="18" charset="0"/>
              <a:cs typeface="Times New Roman" pitchFamily="18" charset="0"/>
            </a:endParaRPr>
          </a:p>
        </p:txBody>
      </p:sp>
      <p:pic>
        <p:nvPicPr>
          <p:cNvPr id="94214" name="Picture 3"/>
          <p:cNvPicPr>
            <a:picLocks noChangeAspect="1" noChangeArrowheads="1"/>
          </p:cNvPicPr>
          <p:nvPr/>
        </p:nvPicPr>
        <p:blipFill>
          <a:blip r:embed="rId2"/>
          <a:srcRect/>
          <a:stretch>
            <a:fillRect/>
          </a:stretch>
        </p:blipFill>
        <p:spPr bwMode="auto">
          <a:xfrm>
            <a:off x="4191000" y="3429000"/>
            <a:ext cx="3838575" cy="719138"/>
          </a:xfrm>
          <a:prstGeom prst="rect">
            <a:avLst/>
          </a:prstGeom>
          <a:noFill/>
          <a:ln w="9525">
            <a:noFill/>
            <a:miter lim="800000"/>
            <a:headEnd/>
            <a:tailEnd/>
          </a:ln>
        </p:spPr>
      </p:pic>
      <p:sp>
        <p:nvSpPr>
          <p:cNvPr id="94215" name="Rectangle 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GB"/>
          </a:p>
        </p:txBody>
      </p:sp>
      <p:sp>
        <p:nvSpPr>
          <p:cNvPr id="94216" name="Rectangle 6"/>
          <p:cNvSpPr>
            <a:spLocks noChangeArrowheads="1"/>
          </p:cNvSpPr>
          <p:nvPr/>
        </p:nvSpPr>
        <p:spPr bwMode="auto">
          <a:xfrm>
            <a:off x="0" y="800100"/>
            <a:ext cx="9144000" cy="457200"/>
          </a:xfrm>
          <a:prstGeom prst="rect">
            <a:avLst/>
          </a:prstGeom>
          <a:noFill/>
          <a:ln w="9525">
            <a:noFill/>
            <a:miter lim="800000"/>
            <a:headEnd/>
            <a:tailEnd/>
          </a:ln>
        </p:spPr>
        <p:txBody>
          <a:bodyPr wrap="none" anchor="ctr">
            <a:spAutoFit/>
          </a:bodyPr>
          <a:lstStyle/>
          <a:p>
            <a:endParaRPr lang="en-US"/>
          </a:p>
        </p:txBody>
      </p:sp>
      <p:sp>
        <p:nvSpPr>
          <p:cNvPr id="94217" name="Rectangle 8"/>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GB"/>
          </a:p>
        </p:txBody>
      </p:sp>
      <p:pic>
        <p:nvPicPr>
          <p:cNvPr id="94218"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286000" y="3560763"/>
            <a:ext cx="1778000" cy="477837"/>
          </a:xfrm>
          <a:prstGeom prst="rect">
            <a:avLst/>
          </a:prstGeom>
          <a:noFill/>
          <a:ln w="9525">
            <a:noFill/>
            <a:miter lim="800000"/>
            <a:headEnd/>
            <a:tailEnd/>
          </a:ln>
        </p:spPr>
      </p:pic>
      <p:sp>
        <p:nvSpPr>
          <p:cNvPr id="94219" name="Rectangle 9"/>
          <p:cNvSpPr>
            <a:spLocks noChangeArrowheads="1"/>
          </p:cNvSpPr>
          <p:nvPr/>
        </p:nvSpPr>
        <p:spPr bwMode="auto">
          <a:xfrm>
            <a:off x="0" y="800100"/>
            <a:ext cx="9144000" cy="457200"/>
          </a:xfrm>
          <a:prstGeom prst="rect">
            <a:avLst/>
          </a:prstGeom>
          <a:noFill/>
          <a:ln w="9525">
            <a:noFill/>
            <a:miter lim="800000"/>
            <a:headEnd/>
            <a:tailEnd/>
          </a:ln>
        </p:spPr>
        <p:txBody>
          <a:bodyPr wrap="none" anchor="ctr">
            <a:spAutoFit/>
          </a:bodyPr>
          <a:lstStyle/>
          <a:p>
            <a:endParaRPr lang="en-US"/>
          </a:p>
        </p:txBody>
      </p:sp>
      <p:pic>
        <p:nvPicPr>
          <p:cNvPr id="94220" name="Picture 11"/>
          <p:cNvPicPr>
            <a:picLocks noChangeAspect="1" noChangeArrowheads="1"/>
          </p:cNvPicPr>
          <p:nvPr/>
        </p:nvPicPr>
        <p:blipFill>
          <a:blip r:embed="rId4"/>
          <a:srcRect/>
          <a:stretch>
            <a:fillRect/>
          </a:stretch>
        </p:blipFill>
        <p:spPr bwMode="auto">
          <a:xfrm>
            <a:off x="4343400" y="4267200"/>
            <a:ext cx="3733800" cy="720725"/>
          </a:xfrm>
          <a:prstGeom prst="rect">
            <a:avLst/>
          </a:prstGeom>
          <a:noFill/>
          <a:ln w="9525">
            <a:noFill/>
            <a:miter lim="800000"/>
            <a:headEnd/>
            <a:tailEnd/>
          </a:ln>
        </p:spPr>
      </p:pic>
      <p:sp>
        <p:nvSpPr>
          <p:cNvPr id="94221" name="Rectangle 1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GB"/>
          </a:p>
        </p:txBody>
      </p:sp>
      <p:pic>
        <p:nvPicPr>
          <p:cNvPr id="94222" name="Picture 12"/>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757363" y="4343400"/>
            <a:ext cx="2490787" cy="457200"/>
          </a:xfrm>
          <a:prstGeom prst="rect">
            <a:avLst/>
          </a:prstGeom>
          <a:noFill/>
          <a:ln w="9525">
            <a:noFill/>
            <a:miter lim="800000"/>
            <a:headEnd/>
            <a:tailEnd/>
          </a:ln>
        </p:spPr>
      </p:pic>
      <p:sp>
        <p:nvSpPr>
          <p:cNvPr id="94223" name="Rectangle 14"/>
          <p:cNvSpPr>
            <a:spLocks noChangeArrowheads="1"/>
          </p:cNvSpPr>
          <p:nvPr/>
        </p:nvSpPr>
        <p:spPr bwMode="auto">
          <a:xfrm>
            <a:off x="0" y="800100"/>
            <a:ext cx="9144000" cy="457200"/>
          </a:xfrm>
          <a:prstGeom prst="rect">
            <a:avLst/>
          </a:prstGeom>
          <a:noFill/>
          <a:ln w="9525">
            <a:noFill/>
            <a:miter lim="800000"/>
            <a:headEnd/>
            <a:tailEnd/>
          </a:ln>
        </p:spPr>
        <p:txBody>
          <a:bodyPr wrap="none" anchor="ctr">
            <a:spAutoFit/>
          </a:bodyPr>
          <a:lstStyle/>
          <a:p>
            <a:endParaRPr lang="en-US"/>
          </a:p>
        </p:txBody>
      </p:sp>
      <p:pic>
        <p:nvPicPr>
          <p:cNvPr id="94224" name="Picture 15"/>
          <p:cNvPicPr>
            <a:picLocks noChangeAspect="1" noChangeArrowheads="1"/>
          </p:cNvPicPr>
          <p:nvPr/>
        </p:nvPicPr>
        <p:blipFill>
          <a:blip r:embed="rId6"/>
          <a:srcRect/>
          <a:stretch>
            <a:fillRect/>
          </a:stretch>
        </p:blipFill>
        <p:spPr bwMode="auto">
          <a:xfrm>
            <a:off x="4924425" y="5029200"/>
            <a:ext cx="3152775" cy="571500"/>
          </a:xfrm>
          <a:prstGeom prst="rect">
            <a:avLst/>
          </a:prstGeom>
          <a:noFill/>
          <a:ln w="9525">
            <a:noFill/>
            <a:miter lim="800000"/>
            <a:headEnd/>
            <a:tailEnd/>
          </a:ln>
        </p:spPr>
      </p:pic>
      <p:pic>
        <p:nvPicPr>
          <p:cNvPr id="94226" name="Picture 17"/>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3657600" y="5083175"/>
            <a:ext cx="1109663" cy="403225"/>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685800" y="1066800"/>
            <a:ext cx="7620000" cy="4800600"/>
          </a:xfrm>
        </p:spPr>
        <p:txBody>
          <a:bodyPr>
            <a:noAutofit/>
          </a:bodyPr>
          <a:lstStyle/>
          <a:p>
            <a:pPr algn="just" rtl="1">
              <a:lnSpc>
                <a:spcPct val="150000"/>
              </a:lnSpc>
              <a:buFont typeface="Wingdings 2" pitchFamily="18" charset="2"/>
              <a:buNone/>
              <a:defRPr/>
            </a:pPr>
            <a:r>
              <a:rPr lang="ar-EG" sz="2000" b="1" dirty="0" smtClean="0">
                <a:latin typeface="Times New Roman" pitchFamily="18" charset="0"/>
                <a:cs typeface="Times New Roman" pitchFamily="18" charset="0"/>
              </a:rPr>
              <a:t>رعاية </a:t>
            </a:r>
            <a:r>
              <a:rPr lang="ar-SA" sz="2000" b="1" dirty="0" smtClean="0">
                <a:latin typeface="Times New Roman" pitchFamily="18" charset="0"/>
                <a:cs typeface="Times New Roman" pitchFamily="18" charset="0"/>
              </a:rPr>
              <a:t>ذكور التربية</a:t>
            </a:r>
            <a:r>
              <a:rPr lang="ar-EG" sz="2000" b="1" dirty="0" smtClean="0">
                <a:latin typeface="Times New Roman" pitchFamily="18" charset="0"/>
                <a:cs typeface="Times New Roman" pitchFamily="18" charset="0"/>
              </a:rPr>
              <a:t> النامية</a:t>
            </a:r>
          </a:p>
          <a:p>
            <a:pPr algn="just" rtl="1">
              <a:lnSpc>
                <a:spcPct val="150000"/>
              </a:lnSpc>
              <a:buFont typeface="Wingdings 2" pitchFamily="18" charset="2"/>
              <a:buNone/>
              <a:defRPr/>
            </a:pPr>
            <a:endParaRPr lang="ar-EG" sz="100" b="1" dirty="0" smtClean="0">
              <a:latin typeface="Times New Roman" pitchFamily="18" charset="0"/>
              <a:cs typeface="Times New Roman" pitchFamily="18" charset="0"/>
            </a:endParaRPr>
          </a:p>
          <a:p>
            <a:pPr indent="179388" algn="just" rtl="1">
              <a:lnSpc>
                <a:spcPct val="150000"/>
              </a:lnSpc>
              <a:buFont typeface="Wingdings 2" pitchFamily="18" charset="2"/>
              <a:buNone/>
              <a:defRPr/>
            </a:pPr>
            <a:r>
              <a:rPr lang="ar-EG" sz="1350" b="1" dirty="0" smtClean="0">
                <a:latin typeface="Times New Roman" pitchFamily="18" charset="0"/>
                <a:cs typeface="Times New Roman" pitchFamily="18" charset="0"/>
              </a:rPr>
              <a:t>ت</a:t>
            </a:r>
            <a:r>
              <a:rPr lang="ar-SA" sz="1350" b="1" dirty="0" smtClean="0">
                <a:latin typeface="Times New Roman" pitchFamily="18" charset="0"/>
                <a:cs typeface="Times New Roman" pitchFamily="18" charset="0"/>
              </a:rPr>
              <a:t>ع</a:t>
            </a:r>
            <a:r>
              <a:rPr lang="ar-EG" sz="1350" b="1" dirty="0" smtClean="0">
                <a:latin typeface="Times New Roman" pitchFamily="18" charset="0"/>
                <a:cs typeface="Times New Roman" pitchFamily="18" charset="0"/>
              </a:rPr>
              <a:t>ت</a:t>
            </a:r>
            <a:r>
              <a:rPr lang="ar-SA" sz="1350" b="1" dirty="0" smtClean="0">
                <a:latin typeface="Times New Roman" pitchFamily="18" charset="0"/>
                <a:cs typeface="Times New Roman" pitchFamily="18" charset="0"/>
              </a:rPr>
              <a:t>بر ذكور التربية النامية من أهم العناصر التى يجب العناية بها فى المزرعة حيث من هذه الذكور سوف </a:t>
            </a:r>
            <a:r>
              <a:rPr lang="ar-SA" sz="1350" b="1" u="sng" dirty="0" smtClean="0">
                <a:latin typeface="Times New Roman" pitchFamily="18" charset="0"/>
                <a:cs typeface="Times New Roman" pitchFamily="18" charset="0"/>
              </a:rPr>
              <a:t>تختار طلائق المزرعة</a:t>
            </a:r>
            <a:r>
              <a:rPr lang="ar-SA" sz="1350" b="1" dirty="0" smtClean="0">
                <a:latin typeface="Times New Roman" pitchFamily="18" charset="0"/>
                <a:cs typeface="Times New Roman" pitchFamily="18" charset="0"/>
              </a:rPr>
              <a:t> وا</a:t>
            </a:r>
            <a:r>
              <a:rPr lang="ar-SA" sz="1350" b="1" u="sng" dirty="0" smtClean="0">
                <a:latin typeface="Times New Roman" pitchFamily="18" charset="0"/>
                <a:cs typeface="Times New Roman" pitchFamily="18" charset="0"/>
              </a:rPr>
              <a:t>ل</a:t>
            </a:r>
            <a:r>
              <a:rPr lang="ar-EG" sz="1350" b="1" u="sng" dirty="0" smtClean="0">
                <a:latin typeface="Times New Roman" pitchFamily="18" charset="0"/>
                <a:cs typeface="Times New Roman" pitchFamily="18" charset="0"/>
              </a:rPr>
              <a:t>ز</a:t>
            </a:r>
            <a:r>
              <a:rPr lang="ar-SA" sz="1350" b="1" u="sng" dirty="0" smtClean="0">
                <a:latin typeface="Times New Roman" pitchFamily="18" charset="0"/>
                <a:cs typeface="Times New Roman" pitchFamily="18" charset="0"/>
              </a:rPr>
              <a:t>ائد عن الحاجة سوف يباع بأسعار عالية إلى المزارع الأخرى</a:t>
            </a:r>
            <a:r>
              <a:rPr lang="ar-SA" sz="1350" b="1" dirty="0" smtClean="0">
                <a:latin typeface="Times New Roman" pitchFamily="18" charset="0"/>
                <a:cs typeface="Times New Roman" pitchFamily="18" charset="0"/>
              </a:rPr>
              <a:t> ولذلك </a:t>
            </a:r>
            <a:r>
              <a:rPr lang="ar-EG" sz="1350" b="1" dirty="0" smtClean="0">
                <a:latin typeface="Times New Roman" pitchFamily="18" charset="0"/>
                <a:cs typeface="Times New Roman" pitchFamily="18" charset="0"/>
              </a:rPr>
              <a:t>فإن </a:t>
            </a:r>
            <a:r>
              <a:rPr lang="ar-SA" sz="1350" b="1" dirty="0" smtClean="0">
                <a:latin typeface="Times New Roman" pitchFamily="18" charset="0"/>
                <a:cs typeface="Times New Roman" pitchFamily="18" charset="0"/>
              </a:rPr>
              <a:t>ذكور التربية</a:t>
            </a:r>
            <a:r>
              <a:rPr lang="ar-EG" sz="1350" b="1" dirty="0" smtClean="0">
                <a:latin typeface="Times New Roman" pitchFamily="18" charset="0"/>
                <a:cs typeface="Times New Roman" pitchFamily="18" charset="0"/>
              </a:rPr>
              <a:t> النامية لها </a:t>
            </a:r>
            <a:r>
              <a:rPr lang="ar-SA" sz="1350" b="1" dirty="0" smtClean="0">
                <a:latin typeface="Times New Roman" pitchFamily="18" charset="0"/>
                <a:cs typeface="Times New Roman" pitchFamily="18" charset="0"/>
              </a:rPr>
              <a:t>رعاية خاصة </a:t>
            </a:r>
            <a:r>
              <a:rPr lang="ar-EG" sz="1350" b="1" dirty="0" smtClean="0">
                <a:latin typeface="Times New Roman" pitchFamily="18" charset="0"/>
                <a:cs typeface="Times New Roman" pitchFamily="18" charset="0"/>
              </a:rPr>
              <a:t>مثل</a:t>
            </a:r>
            <a:r>
              <a:rPr lang="ar-SA" sz="1350" b="1" dirty="0" smtClean="0">
                <a:latin typeface="Times New Roman" pitchFamily="18" charset="0"/>
                <a:cs typeface="Times New Roman" pitchFamily="18" charset="0"/>
              </a:rPr>
              <a:t>:</a:t>
            </a:r>
            <a:endParaRPr lang="ar-EG" sz="1350" b="1" dirty="0" smtClean="0">
              <a:latin typeface="Times New Roman" pitchFamily="18" charset="0"/>
              <a:cs typeface="Times New Roman" pitchFamily="18" charset="0"/>
            </a:endParaRPr>
          </a:p>
          <a:p>
            <a:pPr marL="355600" indent="-266700" algn="just" rtl="1">
              <a:lnSpc>
                <a:spcPct val="150000"/>
              </a:lnSpc>
              <a:buClrTx/>
              <a:buFont typeface="+mj-lt"/>
              <a:buAutoNum type="arabicPeriod"/>
              <a:defRPr/>
            </a:pPr>
            <a:r>
              <a:rPr lang="ar-SA" sz="1800" b="1" dirty="0" smtClean="0">
                <a:latin typeface="Times New Roman" pitchFamily="18" charset="0"/>
                <a:cs typeface="Times New Roman" pitchFamily="18" charset="0"/>
              </a:rPr>
              <a:t>استئصال قرون الذكر</a:t>
            </a:r>
            <a:r>
              <a:rPr lang="ar-EG" sz="1800" b="1"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Dehorning </a:t>
            </a:r>
            <a:endParaRPr lang="ar-EG" sz="18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SA" sz="1350" b="1" dirty="0" smtClean="0">
                <a:latin typeface="Times New Roman" pitchFamily="18" charset="0"/>
                <a:cs typeface="Times New Roman" pitchFamily="18" charset="0"/>
              </a:rPr>
              <a:t>ذكور التربية حيوانات قوية يخشى خطرها ويزيد من خطرها وجود القرون والأفضل ان يمنع نموها ذلك بالكى أو استخدام الصودا الكاوية.</a:t>
            </a:r>
            <a:endParaRPr lang="en-GB" sz="1350" b="1" dirty="0" smtClean="0">
              <a:latin typeface="Times New Roman" pitchFamily="18" charset="0"/>
              <a:cs typeface="Times New Roman" pitchFamily="18" charset="0"/>
            </a:endParaRPr>
          </a:p>
          <a:p>
            <a:pPr marL="355600" indent="-266700" algn="just" rtl="1">
              <a:lnSpc>
                <a:spcPct val="150000"/>
              </a:lnSpc>
              <a:buClrTx/>
              <a:buFont typeface="+mj-lt"/>
              <a:buAutoNum type="arabicPeriod" startAt="2"/>
              <a:defRPr/>
            </a:pPr>
            <a:r>
              <a:rPr lang="ar-SA" sz="1800" b="1" dirty="0" smtClean="0">
                <a:latin typeface="Times New Roman" pitchFamily="18" charset="0"/>
                <a:cs typeface="Times New Roman" pitchFamily="18" charset="0"/>
              </a:rPr>
              <a:t>التغ</a:t>
            </a:r>
            <a:r>
              <a:rPr lang="ar-EG" sz="1800" b="1" dirty="0" smtClean="0">
                <a:latin typeface="Times New Roman" pitchFamily="18" charset="0"/>
                <a:cs typeface="Times New Roman" pitchFamily="18" charset="0"/>
              </a:rPr>
              <a:t>ــ</a:t>
            </a:r>
            <a:r>
              <a:rPr lang="ar-SA" sz="1800" b="1" dirty="0" smtClean="0">
                <a:latin typeface="Times New Roman" pitchFamily="18" charset="0"/>
                <a:cs typeface="Times New Roman" pitchFamily="18" charset="0"/>
              </a:rPr>
              <a:t>ذية</a:t>
            </a:r>
            <a:endParaRPr lang="en-GB" sz="18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EG" sz="1350" b="1" dirty="0" smtClean="0">
                <a:latin typeface="Times New Roman" pitchFamily="18" charset="0"/>
                <a:cs typeface="Times New Roman" pitchFamily="18" charset="0"/>
              </a:rPr>
              <a:t>يجب </a:t>
            </a:r>
            <a:r>
              <a:rPr lang="ar-SA" sz="1350" b="1" dirty="0" smtClean="0">
                <a:latin typeface="Times New Roman" pitchFamily="18" charset="0"/>
                <a:cs typeface="Times New Roman" pitchFamily="18" charset="0"/>
              </a:rPr>
              <a:t>العناية بتغذية ذكور التربية تغذية جيدة وفقا للمقررات الغذائية بحيث يصل الحيوان إلى </a:t>
            </a:r>
            <a:r>
              <a:rPr lang="ar-SA" sz="1350" b="1" u="sng" dirty="0" smtClean="0">
                <a:latin typeface="Times New Roman" pitchFamily="18" charset="0"/>
                <a:cs typeface="Times New Roman" pitchFamily="18" charset="0"/>
              </a:rPr>
              <a:t>حجم النضج وله هيكل عظمى متين</a:t>
            </a:r>
            <a:r>
              <a:rPr lang="ar-SA" sz="1350" b="1" dirty="0" smtClean="0">
                <a:latin typeface="Times New Roman" pitchFamily="18" charset="0"/>
                <a:cs typeface="Times New Roman" pitchFamily="18" charset="0"/>
              </a:rPr>
              <a:t>. ول</a:t>
            </a:r>
            <a:r>
              <a:rPr lang="ar-SA" sz="1350" b="1" u="sng" dirty="0" smtClean="0">
                <a:latin typeface="Times New Roman" pitchFamily="18" charset="0"/>
                <a:cs typeface="Times New Roman" pitchFamily="18" charset="0"/>
              </a:rPr>
              <a:t>ا يؤدى ذلك إلى كبر حجم البطن</a:t>
            </a:r>
            <a:r>
              <a:rPr lang="ar-SA" sz="1350" b="1" dirty="0" smtClean="0">
                <a:latin typeface="Times New Roman" pitchFamily="18" charset="0"/>
                <a:cs typeface="Times New Roman" pitchFamily="18" charset="0"/>
              </a:rPr>
              <a:t>، الأمر الذى يعوق الذكر عن أداء وظيفته فى التلقيح ويتم ذلك بتقليل المواد المالئة فى العليقة منذ الصغر.</a:t>
            </a:r>
            <a:endParaRPr lang="en-GB" sz="135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SA" sz="1350" b="1" dirty="0" smtClean="0">
                <a:latin typeface="Times New Roman" pitchFamily="18" charset="0"/>
                <a:cs typeface="Times New Roman" pitchFamily="18" charset="0"/>
              </a:rPr>
              <a:t>يربى العجل الصغير مع العجلات لمدة الخمسة شهور الأولى ويعطى فى هذه الفترة نفس غذاء العجلات ويجب ان يغذى على </a:t>
            </a:r>
            <a:r>
              <a:rPr lang="ar-SA" sz="1350" b="1" u="sng" dirty="0" smtClean="0">
                <a:latin typeface="Times New Roman" pitchFamily="18" charset="0"/>
                <a:cs typeface="Times New Roman" pitchFamily="18" charset="0"/>
              </a:rPr>
              <a:t>الل</a:t>
            </a:r>
            <a:r>
              <a:rPr lang="ar-EG" sz="1350" b="1" u="sng" dirty="0" smtClean="0">
                <a:latin typeface="Times New Roman" pitchFamily="18" charset="0"/>
                <a:cs typeface="Times New Roman" pitchFamily="18" charset="0"/>
              </a:rPr>
              <a:t>ب</a:t>
            </a:r>
            <a:r>
              <a:rPr lang="ar-SA" sz="1350" b="1" u="sng" dirty="0" smtClean="0">
                <a:latin typeface="Times New Roman" pitchFamily="18" charset="0"/>
                <a:cs typeface="Times New Roman" pitchFamily="18" charset="0"/>
              </a:rPr>
              <a:t>ن الكامل </a:t>
            </a:r>
            <a:r>
              <a:rPr lang="ar-SA" sz="1350" b="1" dirty="0" smtClean="0">
                <a:latin typeface="Times New Roman" pitchFamily="18" charset="0"/>
                <a:cs typeface="Times New Roman" pitchFamily="18" charset="0"/>
              </a:rPr>
              <a:t>وإلا يغذى على اللبن الفرز مطلقا ولا مانع من ان تطول مدة رضاعة العجل إلى </a:t>
            </a:r>
            <a:r>
              <a:rPr lang="ar-SA" sz="1350" b="1" u="sng" dirty="0" smtClean="0">
                <a:latin typeface="Times New Roman" pitchFamily="18" charset="0"/>
                <a:cs typeface="Times New Roman" pitchFamily="18" charset="0"/>
              </a:rPr>
              <a:t>عمر ستة شهور </a:t>
            </a:r>
            <a:r>
              <a:rPr lang="ar-SA" sz="1350" b="1" dirty="0" smtClean="0">
                <a:latin typeface="Times New Roman" pitchFamily="18" charset="0"/>
                <a:cs typeface="Times New Roman" pitchFamily="18" charset="0"/>
              </a:rPr>
              <a:t>مع </a:t>
            </a:r>
            <a:r>
              <a:rPr lang="ar-SA" sz="1350" b="1" u="sng" dirty="0" smtClean="0">
                <a:latin typeface="Times New Roman" pitchFamily="18" charset="0"/>
                <a:cs typeface="Times New Roman" pitchFamily="18" charset="0"/>
              </a:rPr>
              <a:t>إعطائه البرسيم </a:t>
            </a:r>
            <a:r>
              <a:rPr lang="ar-SA" sz="1350" b="1" dirty="0" smtClean="0">
                <a:latin typeface="Times New Roman" pitchFamily="18" charset="0"/>
                <a:cs typeface="Times New Roman" pitchFamily="18" charset="0"/>
              </a:rPr>
              <a:t>أو علف أخضر أخر مع العلائق المركزة </a:t>
            </a:r>
            <a:r>
              <a:rPr lang="ar-SA" sz="1350" b="1" u="sng" dirty="0" smtClean="0">
                <a:latin typeface="Times New Roman" pitchFamily="18" charset="0"/>
                <a:cs typeface="Times New Roman" pitchFamily="18" charset="0"/>
              </a:rPr>
              <a:t>والدريس الجيد </a:t>
            </a:r>
            <a:r>
              <a:rPr lang="ar-SA" sz="1350" b="1" dirty="0" smtClean="0">
                <a:latin typeface="Times New Roman" pitchFamily="18" charset="0"/>
                <a:cs typeface="Times New Roman" pitchFamily="18" charset="0"/>
              </a:rPr>
              <a:t>والعناية بمصادر </a:t>
            </a:r>
            <a:r>
              <a:rPr lang="ar-SA" sz="1350" b="1" u="sng" dirty="0" smtClean="0">
                <a:latin typeface="Times New Roman" pitchFamily="18" charset="0"/>
                <a:cs typeface="Times New Roman" pitchFamily="18" charset="0"/>
              </a:rPr>
              <a:t>الأملاح المعدنية والفيتامينات</a:t>
            </a:r>
            <a:r>
              <a:rPr lang="ar-SA" sz="1350" b="1" dirty="0" smtClean="0">
                <a:latin typeface="Times New Roman" pitchFamily="18" charset="0"/>
                <a:cs typeface="Times New Roman" pitchFamily="18" charset="0"/>
              </a:rPr>
              <a:t>.</a:t>
            </a:r>
            <a:endParaRPr lang="ar-EG" sz="1350" b="1" dirty="0" smtClean="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4495800" y="1066800"/>
            <a:ext cx="3810000" cy="4800600"/>
          </a:xfrm>
        </p:spPr>
        <p:txBody>
          <a:bodyPr>
            <a:noAutofit/>
          </a:bodyPr>
          <a:lstStyle/>
          <a:p>
            <a:pPr algn="just" rtl="1">
              <a:lnSpc>
                <a:spcPct val="150000"/>
              </a:lnSpc>
              <a:buFont typeface="Wingdings 2" pitchFamily="18" charset="2"/>
              <a:buNone/>
              <a:defRPr/>
            </a:pPr>
            <a:r>
              <a:rPr lang="ar-EG" sz="2000" b="1" dirty="0" smtClean="0">
                <a:latin typeface="Times New Roman" pitchFamily="18" charset="0"/>
                <a:cs typeface="Times New Roman" pitchFamily="18" charset="0"/>
              </a:rPr>
              <a:t>رعاية </a:t>
            </a:r>
            <a:r>
              <a:rPr lang="ar-SA" sz="2000" b="1" dirty="0" smtClean="0">
                <a:latin typeface="Times New Roman" pitchFamily="18" charset="0"/>
                <a:cs typeface="Times New Roman" pitchFamily="18" charset="0"/>
              </a:rPr>
              <a:t>ذكور التربية</a:t>
            </a:r>
            <a:r>
              <a:rPr lang="ar-EG" sz="2000" b="1" dirty="0" smtClean="0">
                <a:latin typeface="Times New Roman" pitchFamily="18" charset="0"/>
                <a:cs typeface="Times New Roman" pitchFamily="18" charset="0"/>
              </a:rPr>
              <a:t> النامية</a:t>
            </a:r>
          </a:p>
          <a:p>
            <a:pPr algn="just" rtl="1">
              <a:lnSpc>
                <a:spcPct val="150000"/>
              </a:lnSpc>
              <a:buFont typeface="Wingdings 2" pitchFamily="18" charset="2"/>
              <a:buNone/>
              <a:defRPr/>
            </a:pPr>
            <a:endParaRPr lang="ar-EG" sz="100" b="1" dirty="0" smtClean="0">
              <a:latin typeface="Times New Roman" pitchFamily="18" charset="0"/>
              <a:cs typeface="Times New Roman" pitchFamily="18" charset="0"/>
            </a:endParaRPr>
          </a:p>
          <a:p>
            <a:pPr marL="355600" indent="-266700" algn="just" rtl="1">
              <a:lnSpc>
                <a:spcPct val="150000"/>
              </a:lnSpc>
              <a:buClrTx/>
              <a:buFont typeface="+mj-lt"/>
              <a:buAutoNum type="arabicPeriod" startAt="3"/>
              <a:defRPr/>
            </a:pPr>
            <a:r>
              <a:rPr lang="ar-SA" sz="1800" b="1" dirty="0" smtClean="0">
                <a:latin typeface="Times New Roman" pitchFamily="18" charset="0"/>
                <a:cs typeface="Times New Roman" pitchFamily="18" charset="0"/>
              </a:rPr>
              <a:t>الاس</a:t>
            </a:r>
            <a:r>
              <a:rPr lang="ar-EG" sz="1800" b="1" dirty="0" smtClean="0">
                <a:latin typeface="Times New Roman" pitchFamily="18" charset="0"/>
                <a:cs typeface="Times New Roman" pitchFamily="18" charset="0"/>
              </a:rPr>
              <a:t>ـــ</a:t>
            </a:r>
            <a:r>
              <a:rPr lang="ar-SA" sz="1800" b="1" dirty="0" smtClean="0">
                <a:latin typeface="Times New Roman" pitchFamily="18" charset="0"/>
                <a:cs typeface="Times New Roman" pitchFamily="18" charset="0"/>
              </a:rPr>
              <a:t>كان</a:t>
            </a:r>
            <a:r>
              <a:rPr lang="ar-EG" sz="1800" b="1" dirty="0" smtClean="0">
                <a:latin typeface="Times New Roman" pitchFamily="18" charset="0"/>
                <a:cs typeface="Times New Roman" pitchFamily="18" charset="0"/>
              </a:rPr>
              <a:t>  </a:t>
            </a:r>
            <a:r>
              <a:rPr lang="en-GB" sz="1800" b="1" dirty="0" smtClean="0">
                <a:latin typeface="Times New Roman" pitchFamily="18" charset="0"/>
                <a:cs typeface="Times New Roman" pitchFamily="18" charset="0"/>
              </a:rPr>
              <a:t>Housing</a:t>
            </a:r>
            <a:endParaRPr lang="ar-EG" sz="18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EG" sz="1350" b="1" dirty="0" smtClean="0">
                <a:latin typeface="Times New Roman" pitchFamily="18" charset="0"/>
                <a:cs typeface="Times New Roman" pitchFamily="18" charset="0"/>
              </a:rPr>
              <a:t>ت</a:t>
            </a:r>
            <a:r>
              <a:rPr lang="ar-SA" sz="1350" b="1" dirty="0" smtClean="0">
                <a:latin typeface="Times New Roman" pitchFamily="18" charset="0"/>
                <a:cs typeface="Times New Roman" pitchFamily="18" charset="0"/>
              </a:rPr>
              <a:t>بنى الحظيرة بحيث يكون البناء قويا متينا ويلحق به حو</a:t>
            </a:r>
            <a:r>
              <a:rPr lang="ar-EG" sz="1350" b="1" dirty="0" smtClean="0">
                <a:latin typeface="Times New Roman" pitchFamily="18" charset="0"/>
                <a:cs typeface="Times New Roman" pitchFamily="18" charset="0"/>
              </a:rPr>
              <a:t>ش</a:t>
            </a:r>
            <a:r>
              <a:rPr lang="ar-SA" sz="1350" b="1" dirty="0" smtClean="0">
                <a:latin typeface="Times New Roman" pitchFamily="18" charset="0"/>
                <a:cs typeface="Times New Roman" pitchFamily="18" charset="0"/>
              </a:rPr>
              <a:t> للرياضة محاط بسياج متين من البناء والمواسير على أن يكون فى الحوش جزء مظلل للوقاية من حرارة الشمس صيفا وأن يكون الحوش طويلا وضيقا.</a:t>
            </a:r>
            <a:endParaRPr lang="en-GB" sz="135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endParaRPr lang="en-GB" sz="135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endParaRPr lang="en-GB" sz="1350" b="1" dirty="0" smtClean="0">
              <a:latin typeface="Times New Roman" pitchFamily="18" charset="0"/>
              <a:cs typeface="Times New Roman" pitchFamily="18" charset="0"/>
            </a:endParaRPr>
          </a:p>
          <a:p>
            <a:pPr marL="355600" indent="-266700" algn="just" rtl="1">
              <a:lnSpc>
                <a:spcPct val="150000"/>
              </a:lnSpc>
              <a:buClrTx/>
              <a:buFont typeface="+mj-lt"/>
              <a:buAutoNum type="arabicPeriod" startAt="4"/>
              <a:defRPr/>
            </a:pPr>
            <a:r>
              <a:rPr lang="ar-SA" sz="1800" b="1" dirty="0" smtClean="0">
                <a:latin typeface="Times New Roman" pitchFamily="18" charset="0"/>
                <a:cs typeface="Times New Roman" pitchFamily="18" charset="0"/>
              </a:rPr>
              <a:t>الس</a:t>
            </a:r>
            <a:r>
              <a:rPr lang="ar-EG" sz="1800" b="1" dirty="0" smtClean="0">
                <a:latin typeface="Times New Roman" pitchFamily="18" charset="0"/>
                <a:cs typeface="Times New Roman" pitchFamily="18" charset="0"/>
              </a:rPr>
              <a:t>ـــ</a:t>
            </a:r>
            <a:r>
              <a:rPr lang="ar-SA" sz="1800" b="1" dirty="0" smtClean="0">
                <a:latin typeface="Times New Roman" pitchFamily="18" charset="0"/>
                <a:cs typeface="Times New Roman" pitchFamily="18" charset="0"/>
              </a:rPr>
              <a:t>قى </a:t>
            </a:r>
            <a:r>
              <a:rPr lang="en-GB" sz="1800" b="1" dirty="0" smtClean="0">
                <a:latin typeface="Times New Roman" pitchFamily="18" charset="0"/>
                <a:cs typeface="Times New Roman" pitchFamily="18" charset="0"/>
              </a:rPr>
              <a:t>Drinking </a:t>
            </a:r>
          </a:p>
          <a:p>
            <a:pPr marL="266700" indent="177800" algn="just" rtl="1">
              <a:lnSpc>
                <a:spcPct val="150000"/>
              </a:lnSpc>
              <a:buFont typeface="Wingdings 2" pitchFamily="18" charset="2"/>
              <a:buNone/>
              <a:defRPr/>
            </a:pPr>
            <a:r>
              <a:rPr lang="ar-EG" sz="1350" b="1" dirty="0" smtClean="0">
                <a:latin typeface="Times New Roman" pitchFamily="18" charset="0"/>
                <a:cs typeface="Times New Roman" pitchFamily="18" charset="0"/>
              </a:rPr>
              <a:t>ي</a:t>
            </a:r>
            <a:r>
              <a:rPr lang="ar-SA" sz="1350" b="1" dirty="0" smtClean="0">
                <a:latin typeface="Times New Roman" pitchFamily="18" charset="0"/>
                <a:cs typeface="Times New Roman" pitchFamily="18" charset="0"/>
              </a:rPr>
              <a:t>سمح للذكر بان يشرب فى الوقت الذى يريده ويسهل عملية الشرب وجود أكواب المياه الأتوماتيكية أو حوض المياه فى متناول الحيوان</a:t>
            </a:r>
            <a:r>
              <a:rPr lang="en-GB" sz="1350" b="1" dirty="0" smtClean="0">
                <a:latin typeface="Times New Roman" pitchFamily="18" charset="0"/>
                <a:cs typeface="Times New Roman" pitchFamily="18" charset="0"/>
              </a:rPr>
              <a:t>.</a:t>
            </a:r>
            <a:endParaRPr lang="ar-EG" sz="1350" b="1" dirty="0" smtClean="0">
              <a:latin typeface="Times New Roman" pitchFamily="18" charset="0"/>
              <a:cs typeface="Times New Roman" pitchFamily="18" charset="0"/>
            </a:endParaRPr>
          </a:p>
        </p:txBody>
      </p:sp>
      <p:pic>
        <p:nvPicPr>
          <p:cNvPr id="103425" name="Picture 1" descr="http://www.ukagriculture.com/livestock/images/rearing_calves_2.jpeg"/>
          <p:cNvPicPr>
            <a:picLocks noChangeAspect="1" noChangeArrowheads="1"/>
          </p:cNvPicPr>
          <p:nvPr/>
        </p:nvPicPr>
        <p:blipFill>
          <a:blip r:embed="rId2"/>
          <a:srcRect/>
          <a:stretch>
            <a:fillRect/>
          </a:stretch>
        </p:blipFill>
        <p:spPr bwMode="auto">
          <a:xfrm>
            <a:off x="1295400" y="1676400"/>
            <a:ext cx="3039894" cy="2286000"/>
          </a:xfrm>
          <a:prstGeom prst="rect">
            <a:avLst/>
          </a:prstGeom>
          <a:ln>
            <a:noFill/>
          </a:ln>
          <a:effectLst>
            <a:softEdge rad="112500"/>
          </a:effectLst>
        </p:spPr>
      </p:pic>
      <p:pic>
        <p:nvPicPr>
          <p:cNvPr id="103426" name="Picture 2" descr="http://www.dairyequipment.com.cn/productsimages/cowdrinkingbowl_124118.jpg"/>
          <p:cNvPicPr>
            <a:picLocks noChangeAspect="1" noChangeArrowheads="1"/>
          </p:cNvPicPr>
          <p:nvPr/>
        </p:nvPicPr>
        <p:blipFill>
          <a:blip r:embed="rId3"/>
          <a:srcRect/>
          <a:stretch>
            <a:fillRect/>
          </a:stretch>
        </p:blipFill>
        <p:spPr bwMode="auto">
          <a:xfrm>
            <a:off x="2057400" y="4038600"/>
            <a:ext cx="1600200" cy="1600200"/>
          </a:xfrm>
          <a:prstGeom prst="rect">
            <a:avLst/>
          </a:prstGeom>
          <a:ln>
            <a:noFill/>
          </a:ln>
          <a:effectLst>
            <a:softEdge rad="112500"/>
          </a:effectLst>
        </p:spPr>
      </p:pic>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685800" y="1066800"/>
            <a:ext cx="7620000" cy="4800600"/>
          </a:xfrm>
        </p:spPr>
        <p:txBody>
          <a:bodyPr>
            <a:noAutofit/>
          </a:bodyPr>
          <a:lstStyle/>
          <a:p>
            <a:pPr algn="just" rtl="1">
              <a:lnSpc>
                <a:spcPct val="150000"/>
              </a:lnSpc>
              <a:buFont typeface="Wingdings 2" pitchFamily="18" charset="2"/>
              <a:buNone/>
              <a:defRPr/>
            </a:pPr>
            <a:r>
              <a:rPr lang="ar-EG" sz="2000" b="1" dirty="0" smtClean="0">
                <a:latin typeface="Times New Roman" pitchFamily="18" charset="0"/>
                <a:cs typeface="Times New Roman" pitchFamily="18" charset="0"/>
              </a:rPr>
              <a:t>رعاية </a:t>
            </a:r>
            <a:r>
              <a:rPr lang="ar-SA" sz="2000" b="1" dirty="0" smtClean="0">
                <a:latin typeface="Times New Roman" pitchFamily="18" charset="0"/>
                <a:cs typeface="Times New Roman" pitchFamily="18" charset="0"/>
              </a:rPr>
              <a:t>ذكور التربية</a:t>
            </a:r>
            <a:r>
              <a:rPr lang="ar-EG" sz="2000" b="1" dirty="0" smtClean="0">
                <a:latin typeface="Times New Roman" pitchFamily="18" charset="0"/>
                <a:cs typeface="Times New Roman" pitchFamily="18" charset="0"/>
              </a:rPr>
              <a:t> النامية</a:t>
            </a:r>
          </a:p>
          <a:p>
            <a:pPr algn="just" rtl="1">
              <a:lnSpc>
                <a:spcPct val="150000"/>
              </a:lnSpc>
              <a:buFont typeface="Wingdings 2" pitchFamily="18" charset="2"/>
              <a:buNone/>
              <a:defRPr/>
            </a:pPr>
            <a:endParaRPr lang="ar-EG" sz="100" b="1" dirty="0" smtClean="0">
              <a:latin typeface="Times New Roman" pitchFamily="18" charset="0"/>
              <a:cs typeface="Times New Roman" pitchFamily="18" charset="0"/>
            </a:endParaRPr>
          </a:p>
          <a:p>
            <a:pPr marL="355600" indent="-266700" algn="just" rtl="1">
              <a:lnSpc>
                <a:spcPct val="150000"/>
              </a:lnSpc>
              <a:buClrTx/>
              <a:buFont typeface="+mj-lt"/>
              <a:buAutoNum type="arabicPeriod" startAt="5"/>
              <a:defRPr/>
            </a:pPr>
            <a:r>
              <a:rPr lang="ar-SA" sz="1800" b="1" dirty="0" smtClean="0">
                <a:latin typeface="Times New Roman" pitchFamily="18" charset="0"/>
                <a:cs typeface="Times New Roman" pitchFamily="18" charset="0"/>
              </a:rPr>
              <a:t>تدريب الذكر على ان يقاد </a:t>
            </a:r>
            <a:endParaRPr lang="en-GB" sz="1800" b="1" dirty="0" smtClean="0">
              <a:latin typeface="Times New Roman" pitchFamily="18" charset="0"/>
              <a:cs typeface="Times New Roman" pitchFamily="18" charset="0"/>
            </a:endParaRPr>
          </a:p>
          <a:p>
            <a:pPr indent="-176213" algn="just" rtl="1">
              <a:lnSpc>
                <a:spcPct val="150000"/>
              </a:lnSpc>
              <a:buFont typeface="Wingdings 2" pitchFamily="18" charset="2"/>
              <a:buBlip>
                <a:blip r:embed="rId2"/>
              </a:buBlip>
              <a:defRPr/>
            </a:pPr>
            <a:r>
              <a:rPr lang="ar-SA" sz="1400" b="1" dirty="0" smtClean="0">
                <a:latin typeface="Times New Roman" pitchFamily="18" charset="0"/>
                <a:cs typeface="Times New Roman" pitchFamily="18" charset="0"/>
              </a:rPr>
              <a:t>بدأ تعليم الذكر على ان يقاد للحد من شراسته ولتعويده على رؤية الناس والأماكن ومنظر الحيوانات الأخرى وعمره حوالى 6</a:t>
            </a:r>
            <a:r>
              <a:rPr lang="ar-EG" sz="1400" b="1" dirty="0" smtClean="0">
                <a:latin typeface="Times New Roman" pitchFamily="18" charset="0"/>
                <a:cs typeface="Times New Roman" pitchFamily="18" charset="0"/>
              </a:rPr>
              <a:t>-</a:t>
            </a:r>
            <a:r>
              <a:rPr lang="ar-SA" sz="1400" b="1" dirty="0" smtClean="0">
                <a:latin typeface="Times New Roman" pitchFamily="18" charset="0"/>
                <a:cs typeface="Times New Roman" pitchFamily="18" charset="0"/>
              </a:rPr>
              <a:t>8 شهور</a:t>
            </a:r>
            <a:r>
              <a:rPr lang="en-GB" sz="1400" b="1" dirty="0" smtClean="0">
                <a:latin typeface="Times New Roman" pitchFamily="18" charset="0"/>
                <a:cs typeface="Times New Roman" pitchFamily="18" charset="0"/>
              </a:rPr>
              <a:t>.</a:t>
            </a:r>
          </a:p>
          <a:p>
            <a:pPr indent="-176213" algn="just" rtl="1">
              <a:lnSpc>
                <a:spcPct val="150000"/>
              </a:lnSpc>
              <a:buFont typeface="Wingdings 2" pitchFamily="18" charset="2"/>
              <a:buBlip>
                <a:blip r:embed="rId2"/>
              </a:buBlip>
              <a:defRPr/>
            </a:pPr>
            <a:r>
              <a:rPr lang="ar-SA" sz="1400" b="1" dirty="0" smtClean="0">
                <a:latin typeface="Times New Roman" pitchFamily="18" charset="0"/>
                <a:cs typeface="Times New Roman" pitchFamily="18" charset="0"/>
              </a:rPr>
              <a:t>ولتمام السيطرة على الطلوقة وتسهيلا لقيادته يركب للذكر وعمره 9 – 12 شهرا حلقة من معدن غير قابل للصدأ فى الحاجز الانفى تعرف </a:t>
            </a:r>
            <a:r>
              <a:rPr lang="ar-SA" sz="1400" b="1" u="sng" dirty="0" smtClean="0">
                <a:latin typeface="Times New Roman" pitchFamily="18" charset="0"/>
                <a:cs typeface="Times New Roman" pitchFamily="18" charset="0"/>
              </a:rPr>
              <a:t>بالخدام </a:t>
            </a:r>
            <a:r>
              <a:rPr lang="ar-EG" sz="1400" b="1" u="sng" dirty="0" smtClean="0">
                <a:latin typeface="Times New Roman" pitchFamily="18" charset="0"/>
                <a:cs typeface="Times New Roman" pitchFamily="18" charset="0"/>
              </a:rPr>
              <a:t>(شناف</a:t>
            </a:r>
            <a:r>
              <a:rPr lang="ar-EG" sz="1400" b="1" dirty="0" smtClean="0">
                <a:latin typeface="Times New Roman" pitchFamily="18" charset="0"/>
                <a:cs typeface="Times New Roman" pitchFamily="18" charset="0"/>
              </a:rPr>
              <a:t>) </a:t>
            </a:r>
            <a:r>
              <a:rPr lang="ar-SA" sz="1400" b="1" dirty="0" smtClean="0">
                <a:latin typeface="Times New Roman" pitchFamily="18" charset="0"/>
                <a:cs typeface="Times New Roman" pitchFamily="18" charset="0"/>
              </a:rPr>
              <a:t>وتغير هذه الحلقة بأخرى أكبر عندما يبلغ الثور العامين من العمر وفى حالة عدم وضعها يمكن ان يوضع  حبل من ليف النخيل، ويجب التزام الحيطة والحذر عند قيادة الثور وذلك لقوته الهائلة.</a:t>
            </a:r>
            <a:endParaRPr lang="ar-EG" sz="1400" b="1" dirty="0" smtClean="0">
              <a:latin typeface="Times New Roman" pitchFamily="18" charset="0"/>
              <a:cs typeface="Times New Roman" pitchFamily="18" charset="0"/>
            </a:endParaRPr>
          </a:p>
          <a:p>
            <a:pPr indent="-176213" algn="just" rtl="1">
              <a:lnSpc>
                <a:spcPct val="150000"/>
              </a:lnSpc>
              <a:buBlip>
                <a:blip r:embed="rId2"/>
              </a:buBlip>
              <a:defRPr/>
            </a:pPr>
            <a:r>
              <a:rPr lang="ar-SA" sz="1400" b="1" dirty="0" smtClean="0">
                <a:latin typeface="Times New Roman" pitchFamily="18" charset="0"/>
                <a:cs typeface="Times New Roman" pitchFamily="18" charset="0"/>
              </a:rPr>
              <a:t>ويخصص </a:t>
            </a:r>
            <a:r>
              <a:rPr lang="ar-SA" sz="1400" b="1" u="sng" dirty="0" smtClean="0">
                <a:latin typeface="Times New Roman" pitchFamily="18" charset="0"/>
                <a:cs typeface="Times New Roman" pitchFamily="18" charset="0"/>
              </a:rPr>
              <a:t>طلوقة واحد تام النمو</a:t>
            </a:r>
            <a:r>
              <a:rPr lang="ar-SA" sz="1400" b="1" dirty="0" smtClean="0">
                <a:latin typeface="Times New Roman" pitchFamily="18" charset="0"/>
                <a:cs typeface="Times New Roman" pitchFamily="18" charset="0"/>
              </a:rPr>
              <a:t> لتلقيح نحو  30-35</a:t>
            </a:r>
            <a:r>
              <a:rPr lang="ar-EG" sz="1400" b="1" dirty="0" smtClean="0">
                <a:latin typeface="Times New Roman" pitchFamily="18" charset="0"/>
                <a:cs typeface="Times New Roman" pitchFamily="18" charset="0"/>
              </a:rPr>
              <a:t> </a:t>
            </a:r>
            <a:r>
              <a:rPr lang="ar-SA" sz="1400" b="1" dirty="0" smtClean="0">
                <a:latin typeface="Times New Roman" pitchFamily="18" charset="0"/>
                <a:cs typeface="Times New Roman" pitchFamily="18" charset="0"/>
              </a:rPr>
              <a:t>أنثى إذا كان التلقيح </a:t>
            </a:r>
            <a:r>
              <a:rPr lang="ar-EG" sz="1400" b="1" dirty="0" smtClean="0">
                <a:latin typeface="Times New Roman" pitchFamily="18" charset="0"/>
                <a:cs typeface="Times New Roman" pitchFamily="18" charset="0"/>
              </a:rPr>
              <a:t>خلال موسم معين</a:t>
            </a:r>
            <a:r>
              <a:rPr lang="ar-SA" sz="1400" b="1" dirty="0" smtClean="0">
                <a:latin typeface="Times New Roman" pitchFamily="18" charset="0"/>
                <a:cs typeface="Times New Roman" pitchFamily="18" charset="0"/>
              </a:rPr>
              <a:t>. أما إذا كان التلقيح مفتوح يوضع الطلوقة مع 60-80</a:t>
            </a:r>
            <a:r>
              <a:rPr lang="ar-EG" sz="1400" b="1" dirty="0" smtClean="0">
                <a:latin typeface="Times New Roman" pitchFamily="18" charset="0"/>
                <a:cs typeface="Times New Roman" pitchFamily="18" charset="0"/>
              </a:rPr>
              <a:t> </a:t>
            </a:r>
            <a:r>
              <a:rPr lang="ar-SA" sz="1400" b="1" dirty="0" smtClean="0">
                <a:latin typeface="Times New Roman" pitchFamily="18" charset="0"/>
                <a:cs typeface="Times New Roman" pitchFamily="18" charset="0"/>
              </a:rPr>
              <a:t>أنثى</a:t>
            </a:r>
            <a:r>
              <a:rPr lang="ar-EG" sz="1400" b="1" dirty="0" smtClean="0">
                <a:latin typeface="Times New Roman" pitchFamily="18" charset="0"/>
                <a:cs typeface="Times New Roman" pitchFamily="18" charset="0"/>
              </a:rPr>
              <a:t>.</a:t>
            </a:r>
          </a:p>
          <a:p>
            <a:pPr indent="-176213" algn="just" rtl="1">
              <a:lnSpc>
                <a:spcPct val="150000"/>
              </a:lnSpc>
              <a:buFont typeface="Wingdings 2" pitchFamily="18" charset="2"/>
              <a:buBlip>
                <a:blip r:embed="rId2"/>
              </a:buBlip>
              <a:defRPr/>
            </a:pPr>
            <a:r>
              <a:rPr lang="ar-SA" sz="1400" b="1" dirty="0" smtClean="0">
                <a:latin typeface="Times New Roman" pitchFamily="18" charset="0"/>
                <a:cs typeface="Times New Roman" pitchFamily="18" charset="0"/>
              </a:rPr>
              <a:t>ويمكن للذكر المعتنى به ان يحتفظ بقوته التناسلية حتى يصل عمره إلى </a:t>
            </a:r>
            <a:r>
              <a:rPr lang="ar-SA" sz="1400" b="1" u="sng" dirty="0" smtClean="0">
                <a:latin typeface="Times New Roman" pitchFamily="18" charset="0"/>
                <a:cs typeface="Times New Roman" pitchFamily="18" charset="0"/>
              </a:rPr>
              <a:t>12سنة</a:t>
            </a:r>
            <a:r>
              <a:rPr lang="ar-SA" sz="1400" b="1" dirty="0" smtClean="0">
                <a:latin typeface="Times New Roman" pitchFamily="18" charset="0"/>
                <a:cs typeface="Times New Roman" pitchFamily="18" charset="0"/>
              </a:rPr>
              <a:t>، ولكن ينصح </a:t>
            </a:r>
            <a:r>
              <a:rPr lang="ar-SA" sz="1400" b="1" u="sng" dirty="0" smtClean="0">
                <a:latin typeface="Times New Roman" pitchFamily="18" charset="0"/>
                <a:cs typeface="Times New Roman" pitchFamily="18" charset="0"/>
              </a:rPr>
              <a:t>بعدم استعمال الذكر الذى يتعدى الثامنة من عمره حيث تقل كفاءته التناسلية</a:t>
            </a:r>
            <a:r>
              <a:rPr lang="ar-EG" sz="1400" b="1" dirty="0" smtClean="0">
                <a:latin typeface="Times New Roman" pitchFamily="18" charset="0"/>
                <a:cs typeface="Times New Roman" pitchFamily="18" charset="0"/>
              </a:rPr>
              <a:t>.</a:t>
            </a:r>
          </a:p>
          <a:p>
            <a:pPr indent="-176213" algn="just" rtl="1">
              <a:lnSpc>
                <a:spcPct val="150000"/>
              </a:lnSpc>
              <a:buFont typeface="Wingdings 2" pitchFamily="18" charset="2"/>
              <a:buBlip>
                <a:blip r:embed="rId2"/>
              </a:buBlip>
              <a:defRPr/>
            </a:pPr>
            <a:r>
              <a:rPr lang="ar-SA" sz="1400" b="1" dirty="0" smtClean="0">
                <a:latin typeface="Times New Roman" pitchFamily="18" charset="0"/>
                <a:cs typeface="Times New Roman" pitchFamily="18" charset="0"/>
              </a:rPr>
              <a:t>يستعمل </a:t>
            </a:r>
            <a:r>
              <a:rPr lang="ar-SA" sz="1400" b="1" u="sng" dirty="0" smtClean="0">
                <a:latin typeface="Times New Roman" pitchFamily="18" charset="0"/>
                <a:cs typeface="Times New Roman" pitchFamily="18" charset="0"/>
              </a:rPr>
              <a:t>الثور البقرى </a:t>
            </a:r>
            <a:r>
              <a:rPr lang="ar-SA" sz="1400" b="1" dirty="0" smtClean="0">
                <a:latin typeface="Times New Roman" pitchFamily="18" charset="0"/>
                <a:cs typeface="Times New Roman" pitchFamily="18" charset="0"/>
              </a:rPr>
              <a:t>فى التلقيح وعمره 18-24 شهرا </a:t>
            </a:r>
            <a:r>
              <a:rPr lang="ar-SA" sz="1400" b="1" u="sng" dirty="0" smtClean="0">
                <a:latin typeface="Times New Roman" pitchFamily="18" charset="0"/>
                <a:cs typeface="Times New Roman" pitchFamily="18" charset="0"/>
              </a:rPr>
              <a:t>وفحل الجاموس </a:t>
            </a:r>
            <a:r>
              <a:rPr lang="ar-SA" sz="1400" b="1" dirty="0" smtClean="0">
                <a:latin typeface="Times New Roman" pitchFamily="18" charset="0"/>
                <a:cs typeface="Times New Roman" pitchFamily="18" charset="0"/>
              </a:rPr>
              <a:t>من 24-30 شهر. مع توفير طلوقة احتياطى يكون اقل عمرا من الطلوقة الأصلى.</a:t>
            </a:r>
            <a:endParaRPr lang="en-GB" sz="1400" b="1" dirty="0" smtClean="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ubtitle 2"/>
          <p:cNvSpPr txBox="1">
            <a:spLocks/>
          </p:cNvSpPr>
          <p:nvPr/>
        </p:nvSpPr>
        <p:spPr bwMode="auto">
          <a:xfrm>
            <a:off x="762000" y="533400"/>
            <a:ext cx="7772400" cy="457200"/>
          </a:xfrm>
          <a:prstGeom prst="rect">
            <a:avLst/>
          </a:prstGeom>
          <a:noFill/>
          <a:ln w="9525">
            <a:noFill/>
            <a:miter lim="800000"/>
            <a:headEnd/>
            <a:tailEnd/>
          </a:ln>
        </p:spPr>
        <p:txBody>
          <a:bodyPr/>
          <a:lstStyle/>
          <a:p>
            <a:pPr marL="265113" indent="-265113" algn="ctr">
              <a:spcBef>
                <a:spcPts val="250"/>
              </a:spcBef>
              <a:buClr>
                <a:schemeClr val="accent1"/>
              </a:buClr>
              <a:buSzPct val="80000"/>
            </a:pPr>
            <a:r>
              <a:rPr lang="ar-EG" sz="1400" b="1" i="1">
                <a:latin typeface="Book Antiqua" pitchFamily="18" charset="0"/>
              </a:rPr>
              <a:t>محاضرات رعاية وتربية الحيوان – محاضرة (4)</a:t>
            </a:r>
            <a:endParaRPr lang="en-US" sz="1400" b="1" i="1">
              <a:latin typeface="Book Antiqua" pitchFamily="18" charset="0"/>
            </a:endParaRPr>
          </a:p>
        </p:txBody>
      </p:sp>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685800" y="1066800"/>
            <a:ext cx="7620000" cy="4800600"/>
          </a:xfrm>
        </p:spPr>
        <p:txBody>
          <a:bodyPr>
            <a:noAutofit/>
          </a:bodyPr>
          <a:lstStyle/>
          <a:p>
            <a:pPr algn="just" rtl="1">
              <a:lnSpc>
                <a:spcPct val="150000"/>
              </a:lnSpc>
              <a:buFont typeface="Wingdings 2" pitchFamily="18" charset="2"/>
              <a:buNone/>
              <a:defRPr/>
            </a:pPr>
            <a:r>
              <a:rPr lang="ar-EG" sz="2000" b="1" dirty="0" smtClean="0">
                <a:latin typeface="Times New Roman" pitchFamily="18" charset="0"/>
                <a:cs typeface="Times New Roman" pitchFamily="18" charset="0"/>
              </a:rPr>
              <a:t>رعاية </a:t>
            </a:r>
            <a:r>
              <a:rPr lang="ar-SA" sz="2000" b="1" dirty="0" smtClean="0">
                <a:latin typeface="Times New Roman" pitchFamily="18" charset="0"/>
                <a:cs typeface="Times New Roman" pitchFamily="18" charset="0"/>
              </a:rPr>
              <a:t>ذكور التربية</a:t>
            </a:r>
            <a:r>
              <a:rPr lang="ar-EG" sz="2000" b="1" dirty="0" smtClean="0">
                <a:latin typeface="Times New Roman" pitchFamily="18" charset="0"/>
                <a:cs typeface="Times New Roman" pitchFamily="18" charset="0"/>
              </a:rPr>
              <a:t> النامية</a:t>
            </a:r>
          </a:p>
          <a:p>
            <a:pPr algn="just" rtl="1">
              <a:lnSpc>
                <a:spcPct val="150000"/>
              </a:lnSpc>
              <a:buFont typeface="Wingdings 2" pitchFamily="18" charset="2"/>
              <a:buNone/>
              <a:defRPr/>
            </a:pPr>
            <a:endParaRPr lang="ar-EG" sz="100" b="1" dirty="0" smtClean="0">
              <a:latin typeface="Times New Roman" pitchFamily="18" charset="0"/>
              <a:cs typeface="Times New Roman" pitchFamily="18" charset="0"/>
            </a:endParaRPr>
          </a:p>
          <a:p>
            <a:pPr marL="431800" indent="-342900" algn="just" rtl="1">
              <a:lnSpc>
                <a:spcPct val="150000"/>
              </a:lnSpc>
              <a:buClrTx/>
              <a:buFont typeface="+mj-lt"/>
              <a:buAutoNum type="arabicPeriod" startAt="6"/>
              <a:defRPr/>
            </a:pPr>
            <a:r>
              <a:rPr lang="ar-SA" sz="1800" b="1" dirty="0" smtClean="0">
                <a:latin typeface="Times New Roman" pitchFamily="18" charset="0"/>
                <a:cs typeface="Times New Roman" pitchFamily="18" charset="0"/>
              </a:rPr>
              <a:t>تنظيم عملية الوثب </a:t>
            </a:r>
            <a:r>
              <a:rPr lang="ar-EG" sz="1800" b="1"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Mounting</a:t>
            </a:r>
            <a:endParaRPr lang="en-GB" sz="18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EG" sz="1350" b="1" dirty="0" smtClean="0">
                <a:latin typeface="Times New Roman" pitchFamily="18" charset="0"/>
                <a:cs typeface="Times New Roman" pitchFamily="18" charset="0"/>
              </a:rPr>
              <a:t>يجب</a:t>
            </a:r>
            <a:r>
              <a:rPr lang="ar-SA" sz="1350" b="1" dirty="0" smtClean="0">
                <a:latin typeface="Times New Roman" pitchFamily="18" charset="0"/>
                <a:cs typeface="Times New Roman" pitchFamily="18" charset="0"/>
              </a:rPr>
              <a:t> استعمال الطلوقة بانتظام </a:t>
            </a:r>
            <a:r>
              <a:rPr lang="ar-SA" sz="1350" b="1" u="sng" dirty="0" smtClean="0">
                <a:latin typeface="Times New Roman" pitchFamily="18" charset="0"/>
                <a:cs typeface="Times New Roman" pitchFamily="18" charset="0"/>
              </a:rPr>
              <a:t>فالإقلال</a:t>
            </a:r>
            <a:r>
              <a:rPr lang="ar-SA" sz="1350" b="1" dirty="0" smtClean="0">
                <a:latin typeface="Times New Roman" pitchFamily="18" charset="0"/>
                <a:cs typeface="Times New Roman" pitchFamily="18" charset="0"/>
              </a:rPr>
              <a:t> من استعمال</a:t>
            </a:r>
            <a:r>
              <a:rPr lang="ar-EG" sz="1350" b="1" dirty="0" smtClean="0">
                <a:latin typeface="Times New Roman" pitchFamily="18" charset="0"/>
                <a:cs typeface="Times New Roman" pitchFamily="18" charset="0"/>
              </a:rPr>
              <a:t>ه</a:t>
            </a:r>
            <a:r>
              <a:rPr lang="ar-SA" sz="1350" b="1" dirty="0" smtClean="0">
                <a:latin typeface="Times New Roman" pitchFamily="18" charset="0"/>
                <a:cs typeface="Times New Roman" pitchFamily="18" charset="0"/>
              </a:rPr>
              <a:t> يسبب </a:t>
            </a:r>
            <a:r>
              <a:rPr lang="ar-SA" sz="1350" b="1" u="sng" dirty="0" smtClean="0">
                <a:latin typeface="Times New Roman" pitchFamily="18" charset="0"/>
                <a:cs typeface="Times New Roman" pitchFamily="18" charset="0"/>
              </a:rPr>
              <a:t>تجمع</a:t>
            </a:r>
            <a:r>
              <a:rPr lang="ar-SA" sz="1350" b="1" dirty="0" smtClean="0">
                <a:latin typeface="Times New Roman" pitchFamily="18" charset="0"/>
                <a:cs typeface="Times New Roman" pitchFamily="18" charset="0"/>
              </a:rPr>
              <a:t> الحيوانات المنوية فى الأوعية النافلة محدثة ضغطا عكسيا وبذلك يمنع تكوين حيوانات منوية جديدة </a:t>
            </a:r>
            <a:r>
              <a:rPr lang="ar-SA" sz="1350" b="1" dirty="0" smtClean="0">
                <a:solidFill>
                  <a:srgbClr val="FF0000"/>
                </a:solidFill>
                <a:latin typeface="Times New Roman" pitchFamily="18" charset="0"/>
                <a:cs typeface="Times New Roman" pitchFamily="18" charset="0"/>
              </a:rPr>
              <a:t>وعلى العكس </a:t>
            </a:r>
            <a:r>
              <a:rPr lang="ar-SA" sz="1350" b="1" dirty="0" smtClean="0">
                <a:latin typeface="Times New Roman" pitchFamily="18" charset="0"/>
                <a:cs typeface="Times New Roman" pitchFamily="18" charset="0"/>
              </a:rPr>
              <a:t>فان </a:t>
            </a:r>
            <a:r>
              <a:rPr lang="ar-SA" sz="1350" b="1" u="sng" dirty="0" smtClean="0">
                <a:latin typeface="Times New Roman" pitchFamily="18" charset="0"/>
                <a:cs typeface="Times New Roman" pitchFamily="18" charset="0"/>
              </a:rPr>
              <a:t>الإفراط</a:t>
            </a:r>
            <a:r>
              <a:rPr lang="ar-SA" sz="1350" b="1" dirty="0" smtClean="0">
                <a:latin typeface="Times New Roman" pitchFamily="18" charset="0"/>
                <a:cs typeface="Times New Roman" pitchFamily="18" charset="0"/>
              </a:rPr>
              <a:t> فى استعماله </a:t>
            </a:r>
            <a:r>
              <a:rPr lang="ar-EG" sz="1350" b="1" dirty="0" smtClean="0">
                <a:latin typeface="Times New Roman" pitchFamily="18" charset="0"/>
                <a:cs typeface="Times New Roman" pitchFamily="18" charset="0"/>
              </a:rPr>
              <a:t>ي</a:t>
            </a:r>
            <a:r>
              <a:rPr lang="ar-SA" sz="1350" b="1" dirty="0" smtClean="0">
                <a:latin typeface="Times New Roman" pitchFamily="18" charset="0"/>
                <a:cs typeface="Times New Roman" pitchFamily="18" charset="0"/>
              </a:rPr>
              <a:t>سبب </a:t>
            </a:r>
            <a:r>
              <a:rPr lang="ar-SA" sz="1350" b="1" u="sng" dirty="0" smtClean="0">
                <a:latin typeface="Times New Roman" pitchFamily="18" charset="0"/>
                <a:cs typeface="Times New Roman" pitchFamily="18" charset="0"/>
              </a:rPr>
              <a:t>الهزال والضعف</a:t>
            </a:r>
            <a:endParaRPr lang="ar-EG" sz="1350" b="1" u="sng"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SA" sz="1350" b="1" dirty="0" smtClean="0">
                <a:latin typeface="Times New Roman" pitchFamily="18" charset="0"/>
                <a:cs typeface="Times New Roman" pitchFamily="18" charset="0"/>
              </a:rPr>
              <a:t>يجب عدم استعمال الطلوقة بعد الأكل مباشرة حتى لا تعوق عملية الوثب عملية الهضم والأفضل ان تتم العملية بعد الأكل ب</a:t>
            </a:r>
            <a:r>
              <a:rPr lang="ar-EG" sz="1350" b="1" dirty="0" smtClean="0">
                <a:latin typeface="Times New Roman" pitchFamily="18" charset="0"/>
                <a:cs typeface="Times New Roman" pitchFamily="18" charset="0"/>
              </a:rPr>
              <a:t>ـ 4 </a:t>
            </a:r>
            <a:r>
              <a:rPr lang="ar-SA" sz="1350" b="1" dirty="0" smtClean="0">
                <a:latin typeface="Times New Roman" pitchFamily="18" charset="0"/>
                <a:cs typeface="Times New Roman" pitchFamily="18" charset="0"/>
              </a:rPr>
              <a:t>ساعات.</a:t>
            </a:r>
            <a:endParaRPr lang="en-GB" sz="135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SA" sz="1350" b="1" dirty="0" smtClean="0">
                <a:latin typeface="Times New Roman" pitchFamily="18" charset="0"/>
                <a:cs typeface="Times New Roman" pitchFamily="18" charset="0"/>
              </a:rPr>
              <a:t>فى مراكز التلقيح الصناعى يجمع من الطلوقة </a:t>
            </a:r>
            <a:r>
              <a:rPr lang="ar-SA" sz="1350" b="1" u="sng" dirty="0" smtClean="0">
                <a:latin typeface="Times New Roman" pitchFamily="18" charset="0"/>
                <a:cs typeface="Times New Roman" pitchFamily="18" charset="0"/>
              </a:rPr>
              <a:t>قذفتين فى المرة </a:t>
            </a:r>
            <a:r>
              <a:rPr lang="ar-SA" sz="1350" b="1" dirty="0" smtClean="0">
                <a:latin typeface="Times New Roman" pitchFamily="18" charset="0"/>
                <a:cs typeface="Times New Roman" pitchFamily="18" charset="0"/>
              </a:rPr>
              <a:t>ويفضل بينهما فترة راحة، والجمع </a:t>
            </a:r>
            <a:r>
              <a:rPr lang="ar-SA" sz="1350" b="1" u="sng" dirty="0" smtClean="0">
                <a:latin typeface="Times New Roman" pitchFamily="18" charset="0"/>
                <a:cs typeface="Times New Roman" pitchFamily="18" charset="0"/>
              </a:rPr>
              <a:t>2-3 مرات فى الأسبوع</a:t>
            </a:r>
            <a:r>
              <a:rPr lang="ar-SA" sz="1350" b="1" dirty="0" smtClean="0">
                <a:latin typeface="Times New Roman" pitchFamily="18" charset="0"/>
                <a:cs typeface="Times New Roman" pitchFamily="18" charset="0"/>
              </a:rPr>
              <a:t>،  بمعدل 4-6 قذفات اسبوعيا. </a:t>
            </a:r>
            <a:endParaRPr lang="en-GB" sz="1350" b="1" dirty="0" smtClean="0">
              <a:latin typeface="Times New Roman" pitchFamily="18" charset="0"/>
              <a:cs typeface="Times New Roman" pitchFamily="18" charset="0"/>
            </a:endParaRPr>
          </a:p>
          <a:p>
            <a:pPr marL="431800" indent="-342900" algn="just" rtl="1">
              <a:lnSpc>
                <a:spcPct val="150000"/>
              </a:lnSpc>
              <a:buClrTx/>
              <a:buFont typeface="+mj-lt"/>
              <a:buAutoNum type="arabicPeriod" startAt="7"/>
              <a:defRPr/>
            </a:pPr>
            <a:r>
              <a:rPr lang="ar-SA" sz="1800" b="1" dirty="0" smtClean="0">
                <a:latin typeface="Times New Roman" pitchFamily="18" charset="0"/>
                <a:cs typeface="Times New Roman" pitchFamily="18" charset="0"/>
              </a:rPr>
              <a:t>العناية بالأظلاف</a:t>
            </a:r>
            <a:endParaRPr lang="en-GB" sz="18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EG" sz="1350" b="1" dirty="0" smtClean="0">
                <a:latin typeface="Times New Roman" pitchFamily="18" charset="0"/>
                <a:cs typeface="Times New Roman" pitchFamily="18" charset="0"/>
              </a:rPr>
              <a:t>ت</a:t>
            </a:r>
            <a:r>
              <a:rPr lang="ar-SA" sz="1350" b="1" dirty="0" smtClean="0">
                <a:latin typeface="Times New Roman" pitchFamily="18" charset="0"/>
                <a:cs typeface="Times New Roman" pitchFamily="18" charset="0"/>
              </a:rPr>
              <a:t>قلم أظلاف الذكر مرتين فى العام وتدهن بالقطران لان </a:t>
            </a:r>
            <a:r>
              <a:rPr lang="ar-SA" sz="1350" b="1" u="sng" dirty="0" smtClean="0">
                <a:latin typeface="Times New Roman" pitchFamily="18" charset="0"/>
                <a:cs typeface="Times New Roman" pitchFamily="18" charset="0"/>
              </a:rPr>
              <a:t>قلة حركة الثور تجعل نموا أظلافه سريعا</a:t>
            </a:r>
            <a:r>
              <a:rPr lang="ar-SA" sz="1350" b="1" dirty="0" smtClean="0">
                <a:latin typeface="Times New Roman" pitchFamily="18" charset="0"/>
                <a:cs typeface="Times New Roman" pitchFamily="18" charset="0"/>
              </a:rPr>
              <a:t>.</a:t>
            </a:r>
            <a:endParaRPr lang="en-GB" sz="1350" b="1" dirty="0" smtClean="0">
              <a:latin typeface="Times New Roman" pitchFamily="18" charset="0"/>
              <a:cs typeface="Times New Roman" pitchFamily="18" charset="0"/>
            </a:endParaRPr>
          </a:p>
          <a:p>
            <a:pPr marL="431800" indent="-342900" algn="just" rtl="1">
              <a:lnSpc>
                <a:spcPct val="150000"/>
              </a:lnSpc>
              <a:buClrTx/>
              <a:buFont typeface="+mj-lt"/>
              <a:buAutoNum type="arabicPeriod" startAt="8"/>
              <a:defRPr/>
            </a:pPr>
            <a:r>
              <a:rPr lang="ar-SA" sz="1800" b="1" dirty="0" smtClean="0">
                <a:latin typeface="Times New Roman" pitchFamily="18" charset="0"/>
                <a:cs typeface="Times New Roman" pitchFamily="18" charset="0"/>
              </a:rPr>
              <a:t>الترييض</a:t>
            </a:r>
            <a:endParaRPr lang="en-GB" sz="18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EG" sz="1350" b="1" dirty="0" smtClean="0">
                <a:latin typeface="Times New Roman" pitchFamily="18" charset="0"/>
                <a:cs typeface="Times New Roman" pitchFamily="18" charset="0"/>
              </a:rPr>
              <a:t>ي</a:t>
            </a:r>
            <a:r>
              <a:rPr lang="ar-SA" sz="1350" b="1" dirty="0" smtClean="0">
                <a:latin typeface="Times New Roman" pitchFamily="18" charset="0"/>
                <a:cs typeface="Times New Roman" pitchFamily="18" charset="0"/>
              </a:rPr>
              <a:t>جب العناية بترييض الحيوان يوميا للحفاظ على صحته، وفى المزارع المغلقة يستخدم جهاز خاص لهذا الغرض.</a:t>
            </a:r>
            <a:endParaRPr lang="ar-EG" sz="1350" b="1" dirty="0" smtClean="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685800" y="1066800"/>
            <a:ext cx="7620000" cy="4800600"/>
          </a:xfrm>
        </p:spPr>
        <p:txBody>
          <a:bodyPr>
            <a:noAutofit/>
          </a:bodyPr>
          <a:lstStyle/>
          <a:p>
            <a:pPr algn="just" rtl="1">
              <a:lnSpc>
                <a:spcPct val="150000"/>
              </a:lnSpc>
              <a:buFont typeface="Wingdings 2" pitchFamily="18" charset="2"/>
              <a:buNone/>
              <a:defRPr/>
            </a:pPr>
            <a:r>
              <a:rPr lang="ar-SA" sz="2000" b="1" dirty="0" smtClean="0">
                <a:latin typeface="Times New Roman" pitchFamily="18" charset="0"/>
                <a:cs typeface="Times New Roman" pitchFamily="18" charset="0"/>
              </a:rPr>
              <a:t>بعض النصائح التى يجب مراعاتها للعناية بالطلائق</a:t>
            </a:r>
            <a:endParaRPr lang="ar-EG" sz="2000" b="1" dirty="0" smtClean="0">
              <a:latin typeface="Times New Roman" pitchFamily="18" charset="0"/>
              <a:cs typeface="Times New Roman" pitchFamily="18" charset="0"/>
            </a:endParaRPr>
          </a:p>
          <a:p>
            <a:pPr algn="just" rtl="1">
              <a:lnSpc>
                <a:spcPct val="150000"/>
              </a:lnSpc>
              <a:buFont typeface="Wingdings 2" pitchFamily="18" charset="2"/>
              <a:buNone/>
              <a:defRPr/>
            </a:pPr>
            <a:endParaRPr lang="ar-EG" sz="100" b="1" dirty="0" smtClean="0">
              <a:latin typeface="Times New Roman" pitchFamily="18" charset="0"/>
              <a:cs typeface="Times New Roman" pitchFamily="18" charset="0"/>
            </a:endParaRPr>
          </a:p>
          <a:p>
            <a:pPr marL="442913" algn="just" rtl="1">
              <a:lnSpc>
                <a:spcPct val="150000"/>
              </a:lnSpc>
              <a:defRPr/>
            </a:pPr>
            <a:r>
              <a:rPr lang="ar-SA" sz="1800" dirty="0" smtClean="0"/>
              <a:t>يجب العناية بالطلائق ابتداء من ولادتها عناية خاصة بإعطائها لبن الأم وتوفير غذاء أخضر سهل الهضم.</a:t>
            </a:r>
            <a:endParaRPr lang="en-GB" sz="1800" dirty="0" smtClean="0"/>
          </a:p>
          <a:p>
            <a:pPr marL="442913" algn="just" rtl="1">
              <a:lnSpc>
                <a:spcPct val="150000"/>
              </a:lnSpc>
              <a:defRPr/>
            </a:pPr>
            <a:r>
              <a:rPr lang="ar-SA" sz="1800" dirty="0" smtClean="0"/>
              <a:t>العناية برياضتها يوميا.</a:t>
            </a:r>
            <a:endParaRPr lang="en-GB" sz="1800" dirty="0" smtClean="0"/>
          </a:p>
          <a:p>
            <a:pPr marL="442913" algn="just" rtl="1">
              <a:lnSpc>
                <a:spcPct val="150000"/>
              </a:lnSpc>
              <a:defRPr/>
            </a:pPr>
            <a:r>
              <a:rPr lang="ar-SA" sz="1800" dirty="0" smtClean="0"/>
              <a:t>تخصيص أماكن خاصة للطلائق لتأخذ حريتها فى الحركة.</a:t>
            </a:r>
            <a:endParaRPr lang="en-GB" sz="1800" dirty="0" smtClean="0"/>
          </a:p>
          <a:p>
            <a:pPr marL="442913" algn="just" rtl="1">
              <a:lnSpc>
                <a:spcPct val="150000"/>
              </a:lnSpc>
              <a:defRPr/>
            </a:pPr>
            <a:r>
              <a:rPr lang="ar-SA" sz="1800" dirty="0" smtClean="0"/>
              <a:t>تجنب استعمال الطلوقة فى التلقيح بعد الأكل مباشرة.</a:t>
            </a:r>
            <a:endParaRPr lang="en-GB" sz="1800" dirty="0" smtClean="0"/>
          </a:p>
          <a:p>
            <a:pPr marL="442913" algn="just" rtl="1">
              <a:lnSpc>
                <a:spcPct val="150000"/>
              </a:lnSpc>
              <a:defRPr/>
            </a:pPr>
            <a:r>
              <a:rPr lang="ar-SA" sz="1800" dirty="0" smtClean="0"/>
              <a:t>يجب إلا يزيد عدد مرات التلقيح فى الأسبوع عن </a:t>
            </a:r>
            <a:r>
              <a:rPr lang="ar-EG" sz="1800" dirty="0" smtClean="0"/>
              <a:t>2-3 </a:t>
            </a:r>
            <a:r>
              <a:rPr lang="ar-SA" sz="1800" dirty="0" smtClean="0"/>
              <a:t>مرات يستطيع الطلوقة الاحتفاظ بحيويته ونشاطه.</a:t>
            </a:r>
            <a:endParaRPr lang="en-GB" sz="1800" dirty="0" smtClean="0"/>
          </a:p>
          <a:p>
            <a:pPr marL="442913" algn="just" rtl="1">
              <a:lnSpc>
                <a:spcPct val="150000"/>
              </a:lnSpc>
              <a:defRPr/>
            </a:pPr>
            <a:r>
              <a:rPr lang="ar-SA" sz="1800" dirty="0" smtClean="0"/>
              <a:t>العناية بفحص الطلائق للتأكد من سلامتها وخلوها من الأمراض التناسلية.</a:t>
            </a:r>
            <a:endParaRPr lang="en-GB" sz="1800" dirty="0" smtClean="0"/>
          </a:p>
          <a:p>
            <a:pPr marL="442913" algn="just" rtl="1">
              <a:lnSpc>
                <a:spcPct val="150000"/>
              </a:lnSpc>
              <a:defRPr/>
            </a:pPr>
            <a:r>
              <a:rPr lang="ar-EG" sz="1800" dirty="0" smtClean="0"/>
              <a:t>ال</a:t>
            </a:r>
            <a:r>
              <a:rPr lang="ar-SA" sz="1800" dirty="0" smtClean="0"/>
              <a:t>تعامل </a:t>
            </a:r>
            <a:r>
              <a:rPr lang="ar-EG" sz="1800" dirty="0" smtClean="0"/>
              <a:t>معها ب</a:t>
            </a:r>
            <a:r>
              <a:rPr lang="ar-SA" sz="1800" dirty="0" smtClean="0"/>
              <a:t>سياسة ولطف.</a:t>
            </a:r>
            <a:endParaRPr lang="en-GB" sz="1800" dirty="0" smtClean="0"/>
          </a:p>
          <a:p>
            <a:pPr marL="431800" indent="-342900" algn="just" rtl="1">
              <a:lnSpc>
                <a:spcPct val="150000"/>
              </a:lnSpc>
              <a:buClrTx/>
              <a:buFont typeface="+mj-lt"/>
              <a:buAutoNum type="arabicPeriod" startAt="6"/>
              <a:defRPr/>
            </a:pPr>
            <a:endParaRPr lang="en-GB" sz="1800" b="1" dirty="0" smtClean="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6096000"/>
            <a:ext cx="7772400" cy="457200"/>
          </a:xfrm>
          <a:prstGeom prst="rect">
            <a:avLst/>
          </a:prstGeom>
        </p:spPr>
        <p:txBody>
          <a:bodyPr>
            <a:normAutofit/>
          </a:bodyPr>
          <a:lstStyle/>
          <a:p>
            <a:pPr marL="265176" indent="-265176" algn="ctr" fontAlgn="auto">
              <a:spcBef>
                <a:spcPts val="250"/>
              </a:spcBef>
              <a:spcAft>
                <a:spcPts val="0"/>
              </a:spcAft>
              <a:buClr>
                <a:schemeClr val="accent1"/>
              </a:buClr>
              <a:buSzPct val="80000"/>
              <a:defRPr/>
            </a:pPr>
            <a:r>
              <a:rPr lang="ar-EG" sz="1200" b="1" dirty="0">
                <a:latin typeface="+mn-lt"/>
                <a:cs typeface="+mn-cs"/>
              </a:rPr>
              <a:t>د. محمد يوسف العارف – مدرس رعاية الحيوان – كلية الزراعة – جامعة سوهاج</a:t>
            </a:r>
            <a:endParaRPr lang="en-US" sz="1200" b="1" dirty="0">
              <a:latin typeface="+mn-lt"/>
              <a:cs typeface="+mn-cs"/>
            </a:endParaRPr>
          </a:p>
        </p:txBody>
      </p:sp>
      <p:sp>
        <p:nvSpPr>
          <p:cNvPr id="8" name="Rounded Rectangle 7"/>
          <p:cNvSpPr/>
          <p:nvPr/>
        </p:nvSpPr>
        <p:spPr>
          <a:xfrm>
            <a:off x="685800" y="1219200"/>
            <a:ext cx="7772400" cy="4572000"/>
          </a:xfrm>
          <a:prstGeom prst="roundRect">
            <a:avLst>
              <a:gd name="adj" fmla="val 10765"/>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Content Placeholder 2"/>
          <p:cNvSpPr>
            <a:spLocks noGrp="1"/>
          </p:cNvSpPr>
          <p:nvPr>
            <p:ph idx="1"/>
          </p:nvPr>
        </p:nvSpPr>
        <p:spPr>
          <a:xfrm>
            <a:off x="685800" y="1066800"/>
            <a:ext cx="7620000" cy="4800600"/>
          </a:xfrm>
        </p:spPr>
        <p:txBody>
          <a:bodyPr>
            <a:noAutofit/>
          </a:bodyPr>
          <a:lstStyle/>
          <a:p>
            <a:pPr algn="just" rtl="1">
              <a:lnSpc>
                <a:spcPct val="150000"/>
              </a:lnSpc>
              <a:buFont typeface="Wingdings 2" pitchFamily="18" charset="2"/>
              <a:buNone/>
              <a:defRPr/>
            </a:pPr>
            <a:r>
              <a:rPr lang="ar-EG" sz="2000" b="1" dirty="0" smtClean="0">
                <a:latin typeface="Times New Roman" pitchFamily="18" charset="0"/>
                <a:cs typeface="Times New Roman" pitchFamily="18" charset="0"/>
              </a:rPr>
              <a:t>ا</a:t>
            </a:r>
            <a:r>
              <a:rPr lang="ar-SA" sz="2400" b="1" dirty="0" smtClean="0">
                <a:latin typeface="Times New Roman" pitchFamily="18" charset="0"/>
                <a:cs typeface="Times New Roman" pitchFamily="18" charset="0"/>
              </a:rPr>
              <a:t>لإخصاب  </a:t>
            </a:r>
            <a:r>
              <a:rPr lang="en-US" sz="2400" b="1" dirty="0" smtClean="0">
                <a:latin typeface="Times New Roman" pitchFamily="18" charset="0"/>
                <a:cs typeface="Times New Roman" pitchFamily="18" charset="0"/>
              </a:rPr>
              <a:t>Fertilization </a:t>
            </a:r>
            <a:endParaRPr lang="ar-EG" sz="20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SA" sz="1600" b="1" dirty="0" smtClean="0">
                <a:latin typeface="Times New Roman" pitchFamily="18" charset="0"/>
                <a:cs typeface="Times New Roman" pitchFamily="18" charset="0"/>
              </a:rPr>
              <a:t>قبل الإخصاب يجب نقل النطاف من مكان وضعها فى المهبل أثناء عملية التلقيح  إلى مكان وجود البويضة فى النصف العلوى من قناة ال</a:t>
            </a:r>
            <a:r>
              <a:rPr lang="ar-EG" sz="1600" b="1" dirty="0" smtClean="0">
                <a:latin typeface="Times New Roman" pitchFamily="18" charset="0"/>
                <a:cs typeface="Times New Roman" pitchFamily="18" charset="0"/>
              </a:rPr>
              <a:t>م</a:t>
            </a:r>
            <a:r>
              <a:rPr lang="ar-SA" sz="1600" b="1" dirty="0" smtClean="0">
                <a:latin typeface="Times New Roman" pitchFamily="18" charset="0"/>
                <a:cs typeface="Times New Roman" pitchFamily="18" charset="0"/>
              </a:rPr>
              <a:t>بيض . وقد </a:t>
            </a:r>
            <a:r>
              <a:rPr lang="ar-SA" sz="1600" b="1" u="sng" dirty="0" smtClean="0">
                <a:latin typeface="Times New Roman" pitchFamily="18" charset="0"/>
                <a:cs typeface="Times New Roman" pitchFamily="18" charset="0"/>
              </a:rPr>
              <a:t>يفرز هرمون الأوكسى توسين خلال عملية التلقيح مسببا تقلصات الرحم وقناة ال</a:t>
            </a:r>
            <a:r>
              <a:rPr lang="ar-EG" sz="1600" b="1" u="sng" dirty="0" smtClean="0">
                <a:latin typeface="Times New Roman" pitchFamily="18" charset="0"/>
                <a:cs typeface="Times New Roman" pitchFamily="18" charset="0"/>
              </a:rPr>
              <a:t>م</a:t>
            </a:r>
            <a:r>
              <a:rPr lang="ar-SA" sz="1600" b="1" u="sng" dirty="0" smtClean="0">
                <a:latin typeface="Times New Roman" pitchFamily="18" charset="0"/>
                <a:cs typeface="Times New Roman" pitchFamily="18" charset="0"/>
              </a:rPr>
              <a:t>بيض </a:t>
            </a:r>
            <a:r>
              <a:rPr lang="ar-EG" sz="1600" b="1" u="sng" dirty="0" smtClean="0">
                <a:latin typeface="Times New Roman" pitchFamily="18" charset="0"/>
                <a:cs typeface="Times New Roman" pitchFamily="18" charset="0"/>
              </a:rPr>
              <a:t>والتى </a:t>
            </a:r>
            <a:r>
              <a:rPr lang="ar-SA" sz="1600" b="1" u="sng" dirty="0" smtClean="0">
                <a:latin typeface="Times New Roman" pitchFamily="18" charset="0"/>
                <a:cs typeface="Times New Roman" pitchFamily="18" charset="0"/>
              </a:rPr>
              <a:t>تدفع النطاف فى اتجاه البويضة خلال دقائق </a:t>
            </a:r>
            <a:r>
              <a:rPr lang="ar-SA" sz="1600" b="1" dirty="0" smtClean="0">
                <a:latin typeface="Times New Roman" pitchFamily="18" charset="0"/>
                <a:cs typeface="Times New Roman" pitchFamily="18" charset="0"/>
              </a:rPr>
              <a:t>وربما لا تسهم حركة النطاف معنويا فى هذه المرحلة إلى أعلى القناة التناسلية حتى تصل النطاف قناة ال</a:t>
            </a:r>
            <a:r>
              <a:rPr lang="ar-EG" sz="1600" b="1" dirty="0" smtClean="0">
                <a:latin typeface="Times New Roman" pitchFamily="18" charset="0"/>
                <a:cs typeface="Times New Roman" pitchFamily="18" charset="0"/>
              </a:rPr>
              <a:t>م</a:t>
            </a:r>
            <a:r>
              <a:rPr lang="ar-SA" sz="1600" b="1" dirty="0" smtClean="0">
                <a:latin typeface="Times New Roman" pitchFamily="18" charset="0"/>
                <a:cs typeface="Times New Roman" pitchFamily="18" charset="0"/>
              </a:rPr>
              <a:t>بيض. </a:t>
            </a:r>
            <a:endParaRPr lang="ar-EG" sz="1600" b="1" dirty="0" smtClean="0">
              <a:latin typeface="Times New Roman" pitchFamily="18" charset="0"/>
              <a:cs typeface="Times New Roman" pitchFamily="18" charset="0"/>
            </a:endParaRPr>
          </a:p>
          <a:p>
            <a:pPr marL="266700" indent="177800" algn="just" rtl="1">
              <a:lnSpc>
                <a:spcPct val="150000"/>
              </a:lnSpc>
              <a:buFont typeface="Wingdings 2" pitchFamily="18" charset="2"/>
              <a:buNone/>
              <a:defRPr/>
            </a:pPr>
            <a:r>
              <a:rPr lang="ar-SA" sz="1600" b="1" dirty="0" smtClean="0">
                <a:latin typeface="Times New Roman" pitchFamily="18" charset="0"/>
                <a:cs typeface="Times New Roman" pitchFamily="18" charset="0"/>
              </a:rPr>
              <a:t>بعد حوالى 12 ساعة من نهاية الشبق تنطلق البويضة من المبيض وخلال 6 ساعات تكون البويضة قد عبرت النصف العلوى من قناة ال</a:t>
            </a:r>
            <a:r>
              <a:rPr lang="ar-EG" sz="1600" b="1" dirty="0" smtClean="0">
                <a:latin typeface="Times New Roman" pitchFamily="18" charset="0"/>
                <a:cs typeface="Times New Roman" pitchFamily="18" charset="0"/>
              </a:rPr>
              <a:t>م</a:t>
            </a:r>
            <a:r>
              <a:rPr lang="ar-SA" sz="1600" b="1" dirty="0" smtClean="0">
                <a:latin typeface="Times New Roman" pitchFamily="18" charset="0"/>
                <a:cs typeface="Times New Roman" pitchFamily="18" charset="0"/>
              </a:rPr>
              <a:t>بيض. عمر خصوبة البويضة بعد الإباضة لا يتعدى  الى 10ا</a:t>
            </a:r>
            <a:r>
              <a:rPr lang="ar-EG" sz="1600" b="1" dirty="0" smtClean="0">
                <a:latin typeface="Times New Roman" pitchFamily="18" charset="0"/>
                <a:cs typeface="Times New Roman" pitchFamily="18" charset="0"/>
              </a:rPr>
              <a:t>ل</a:t>
            </a:r>
            <a:r>
              <a:rPr lang="ar-SA" sz="1600" b="1" dirty="0" smtClean="0">
                <a:latin typeface="Times New Roman" pitchFamily="18" charset="0"/>
                <a:cs typeface="Times New Roman" pitchFamily="18" charset="0"/>
              </a:rPr>
              <a:t>ى</a:t>
            </a:r>
            <a:r>
              <a:rPr lang="ar-EG" sz="1600" b="1" dirty="0" smtClean="0">
                <a:latin typeface="Times New Roman" pitchFamily="18" charset="0"/>
                <a:cs typeface="Times New Roman" pitchFamily="18" charset="0"/>
              </a:rPr>
              <a:t> </a:t>
            </a:r>
            <a:r>
              <a:rPr lang="ar-SA" sz="1600" b="1" dirty="0" smtClean="0">
                <a:latin typeface="Times New Roman" pitchFamily="18" charset="0"/>
                <a:cs typeface="Times New Roman" pitchFamily="18" charset="0"/>
              </a:rPr>
              <a:t>15 ساعات . بينما  يعيش الحيوان المنوى فى القناة التناسلية أكثر من 24 ساعة.</a:t>
            </a:r>
            <a:r>
              <a:rPr lang="ar-EG" sz="1600" b="1" dirty="0" smtClean="0">
                <a:latin typeface="Times New Roman" pitchFamily="18" charset="0"/>
                <a:cs typeface="Times New Roman" pitchFamily="18" charset="0"/>
              </a:rPr>
              <a:t> </a:t>
            </a:r>
          </a:p>
          <a:p>
            <a:pPr marL="266700" indent="177800" algn="just" rtl="1">
              <a:lnSpc>
                <a:spcPct val="150000"/>
              </a:lnSpc>
              <a:buFont typeface="Wingdings 2" pitchFamily="18" charset="2"/>
              <a:buNone/>
              <a:defRPr/>
            </a:pPr>
            <a:r>
              <a:rPr lang="ar-SA" sz="1600" b="1" dirty="0" smtClean="0">
                <a:latin typeface="Times New Roman" pitchFamily="18" charset="0"/>
                <a:cs typeface="Times New Roman" pitchFamily="18" charset="0"/>
              </a:rPr>
              <a:t>وعلى كل حال فإن النطاف النشطة حديثة القذف </a:t>
            </a:r>
            <a:r>
              <a:rPr lang="ar-EG" sz="1600" b="1" dirty="0" smtClean="0">
                <a:latin typeface="Times New Roman" pitchFamily="18" charset="0"/>
                <a:cs typeface="Times New Roman" pitchFamily="18" charset="0"/>
              </a:rPr>
              <a:t>ل</a:t>
            </a:r>
            <a:r>
              <a:rPr lang="ar-SA" sz="1600" b="1" dirty="0" smtClean="0">
                <a:latin typeface="Times New Roman" pitchFamily="18" charset="0"/>
                <a:cs typeface="Times New Roman" pitchFamily="18" charset="0"/>
              </a:rPr>
              <a:t>ن تلقح البويضة بشكل فورى ، وإنما عليها أن تبقى فى الرحم وقناة ال</a:t>
            </a:r>
            <a:r>
              <a:rPr lang="ar-EG" sz="1600" b="1" dirty="0" smtClean="0">
                <a:latin typeface="Times New Roman" pitchFamily="18" charset="0"/>
                <a:cs typeface="Times New Roman" pitchFamily="18" charset="0"/>
              </a:rPr>
              <a:t>م</a:t>
            </a:r>
            <a:r>
              <a:rPr lang="ar-SA" sz="1600" b="1" dirty="0" smtClean="0">
                <a:latin typeface="Times New Roman" pitchFamily="18" charset="0"/>
                <a:cs typeface="Times New Roman" pitchFamily="18" charset="0"/>
              </a:rPr>
              <a:t>بيض </a:t>
            </a:r>
            <a:r>
              <a:rPr lang="ar-SA" sz="1600" b="1" u="sng" dirty="0" smtClean="0">
                <a:latin typeface="Times New Roman" pitchFamily="18" charset="0"/>
                <a:cs typeface="Times New Roman" pitchFamily="18" charset="0"/>
              </a:rPr>
              <a:t>لمدة حوالى 6 ساعات </a:t>
            </a:r>
            <a:r>
              <a:rPr lang="ar-SA" sz="1600" b="1" dirty="0" smtClean="0">
                <a:latin typeface="Times New Roman" pitchFamily="18" charset="0"/>
                <a:cs typeface="Times New Roman" pitchFamily="18" charset="0"/>
              </a:rPr>
              <a:t>قبل أن تكتسب القدرة على تلقيح البويضة حتى تحدث عملية الانضاج للحيوان المنوى . لذلك فإن </a:t>
            </a:r>
            <a:r>
              <a:rPr lang="ar-SA" sz="1600" b="1" u="sng" dirty="0" smtClean="0">
                <a:latin typeface="Times New Roman" pitchFamily="18" charset="0"/>
                <a:cs typeface="Times New Roman" pitchFamily="18" charset="0"/>
              </a:rPr>
              <a:t>التلقيح بين منتصف الشبق إلى حوالى 6 ساعات بعد نهايته</a:t>
            </a:r>
            <a:r>
              <a:rPr lang="ar-SA" sz="1600" b="1" dirty="0" smtClean="0">
                <a:latin typeface="Times New Roman" pitchFamily="18" charset="0"/>
                <a:cs typeface="Times New Roman" pitchFamily="18" charset="0"/>
              </a:rPr>
              <a:t> يجب أن يعطى أعلى معدلات الخصوبة .</a:t>
            </a:r>
            <a:endParaRPr lang="ar-EG" sz="1600" b="1" dirty="0" smtClean="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2294</TotalTime>
  <Words>2229</Words>
  <Application>Microsoft Office PowerPoint</Application>
  <PresentationFormat>On-screen Show (4:3)</PresentationFormat>
  <Paragraphs>232</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Aspect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المؤتمر الخامس عشر للجمعية المصرية للإنتاج الحيوانى</dc:title>
  <dc:creator>Abo_Ammar</dc:creator>
  <cp:lastModifiedBy>M Elaref</cp:lastModifiedBy>
  <cp:revision>645</cp:revision>
  <dcterms:created xsi:type="dcterms:W3CDTF">2006-08-16T00:00:00Z</dcterms:created>
  <dcterms:modified xsi:type="dcterms:W3CDTF">2020-03-18T23:24:41Z</dcterms:modified>
</cp:coreProperties>
</file>